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76" r:id="rId4"/>
    <p:sldMasterId id="2147483871" r:id="rId5"/>
    <p:sldMasterId id="2147483797" r:id="rId6"/>
    <p:sldMasterId id="2147483823" r:id="rId7"/>
    <p:sldMasterId id="2147483864" r:id="rId8"/>
  </p:sldMasterIdLst>
  <p:notesMasterIdLst>
    <p:notesMasterId r:id="rId17"/>
  </p:notesMasterIdLst>
  <p:sldIdLst>
    <p:sldId id="292" r:id="rId9"/>
    <p:sldId id="293" r:id="rId10"/>
    <p:sldId id="283" r:id="rId11"/>
    <p:sldId id="303" r:id="rId12"/>
    <p:sldId id="297" r:id="rId13"/>
    <p:sldId id="286" r:id="rId14"/>
    <p:sldId id="281" r:id="rId15"/>
    <p:sldId id="301" r:id="rId16"/>
  </p:sldIdLst>
  <p:sldSz cx="14630400" cy="8229600"/>
  <p:notesSz cx="7102475" cy="9388475"/>
  <p:embeddedFontLst>
    <p:embeddedFont>
      <p:font typeface="Calibri" panose="020F0502020204030204" pitchFamily="34"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a:defRPr lang="en-US"/>
    </a:defPPr>
    <a:lvl1pPr marL="0" algn="l" defTabSz="1306220" rtl="0" eaLnBrk="1" latinLnBrk="0" hangingPunct="1">
      <a:defRPr sz="2571" kern="1200">
        <a:solidFill>
          <a:schemeClr val="tx1"/>
        </a:solidFill>
        <a:latin typeface="+mn-lt"/>
        <a:ea typeface="+mn-ea"/>
        <a:cs typeface="+mn-cs"/>
      </a:defRPr>
    </a:lvl1pPr>
    <a:lvl2pPr marL="653110" algn="l" defTabSz="1306220" rtl="0" eaLnBrk="1" latinLnBrk="0" hangingPunct="1">
      <a:defRPr sz="2571" kern="1200">
        <a:solidFill>
          <a:schemeClr val="tx1"/>
        </a:solidFill>
        <a:latin typeface="+mn-lt"/>
        <a:ea typeface="+mn-ea"/>
        <a:cs typeface="+mn-cs"/>
      </a:defRPr>
    </a:lvl2pPr>
    <a:lvl3pPr marL="1306220" algn="l" defTabSz="1306220" rtl="0" eaLnBrk="1" latinLnBrk="0" hangingPunct="1">
      <a:defRPr sz="2571" kern="1200">
        <a:solidFill>
          <a:schemeClr val="tx1"/>
        </a:solidFill>
        <a:latin typeface="+mn-lt"/>
        <a:ea typeface="+mn-ea"/>
        <a:cs typeface="+mn-cs"/>
      </a:defRPr>
    </a:lvl3pPr>
    <a:lvl4pPr marL="1959331" algn="l" defTabSz="1306220" rtl="0" eaLnBrk="1" latinLnBrk="0" hangingPunct="1">
      <a:defRPr sz="2571" kern="1200">
        <a:solidFill>
          <a:schemeClr val="tx1"/>
        </a:solidFill>
        <a:latin typeface="+mn-lt"/>
        <a:ea typeface="+mn-ea"/>
        <a:cs typeface="+mn-cs"/>
      </a:defRPr>
    </a:lvl4pPr>
    <a:lvl5pPr marL="2612441" algn="l" defTabSz="1306220" rtl="0" eaLnBrk="1" latinLnBrk="0" hangingPunct="1">
      <a:defRPr sz="2571" kern="1200">
        <a:solidFill>
          <a:schemeClr val="tx1"/>
        </a:solidFill>
        <a:latin typeface="+mn-lt"/>
        <a:ea typeface="+mn-ea"/>
        <a:cs typeface="+mn-cs"/>
      </a:defRPr>
    </a:lvl5pPr>
    <a:lvl6pPr marL="3265551" algn="l" defTabSz="1306220" rtl="0" eaLnBrk="1" latinLnBrk="0" hangingPunct="1">
      <a:defRPr sz="2571" kern="1200">
        <a:solidFill>
          <a:schemeClr val="tx1"/>
        </a:solidFill>
        <a:latin typeface="+mn-lt"/>
        <a:ea typeface="+mn-ea"/>
        <a:cs typeface="+mn-cs"/>
      </a:defRPr>
    </a:lvl6pPr>
    <a:lvl7pPr marL="3918661" algn="l" defTabSz="1306220" rtl="0" eaLnBrk="1" latinLnBrk="0" hangingPunct="1">
      <a:defRPr sz="2571" kern="1200">
        <a:solidFill>
          <a:schemeClr val="tx1"/>
        </a:solidFill>
        <a:latin typeface="+mn-lt"/>
        <a:ea typeface="+mn-ea"/>
        <a:cs typeface="+mn-cs"/>
      </a:defRPr>
    </a:lvl7pPr>
    <a:lvl8pPr marL="4571771" algn="l" defTabSz="1306220" rtl="0" eaLnBrk="1" latinLnBrk="0" hangingPunct="1">
      <a:defRPr sz="2571" kern="1200">
        <a:solidFill>
          <a:schemeClr val="tx1"/>
        </a:solidFill>
        <a:latin typeface="+mn-lt"/>
        <a:ea typeface="+mn-ea"/>
        <a:cs typeface="+mn-cs"/>
      </a:defRPr>
    </a:lvl8pPr>
    <a:lvl9pPr marL="5224882" algn="l" defTabSz="1306220" rtl="0" eaLnBrk="1" latinLnBrk="0" hangingPunct="1">
      <a:defRPr sz="25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653" userDrawn="1">
          <p15:clr>
            <a:srgbClr val="A4A3A4"/>
          </p15:clr>
        </p15:guide>
        <p15:guide id="3" pos="82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Peterson" initials="MP" lastIdx="4" clrIdx="0">
    <p:extLst>
      <p:ext uri="{19B8F6BF-5375-455C-9EA6-DF929625EA0E}">
        <p15:presenceInfo xmlns:p15="http://schemas.microsoft.com/office/powerpoint/2012/main" userId="S::mpeterson2@ucare.org::a95961f1-03f8-4ad6-8633-666bb4290b2e" providerId="AD"/>
      </p:ext>
    </p:extLst>
  </p:cmAuthor>
  <p:cmAuthor id="2" name="Jenn Redman" initials="JR" lastIdx="2" clrIdx="1">
    <p:extLst>
      <p:ext uri="{19B8F6BF-5375-455C-9EA6-DF929625EA0E}">
        <p15:presenceInfo xmlns:p15="http://schemas.microsoft.com/office/powerpoint/2012/main" userId="S::jredman@ucare.org::2a86638e-cb27-4505-a4cf-b5b3b3a8b1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D8117D"/>
    <a:srgbClr val="000000"/>
    <a:srgbClr val="C5CBD7"/>
    <a:srgbClr val="C6C9D6"/>
    <a:srgbClr val="307FE2"/>
    <a:srgbClr val="3F8CC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12" y="60"/>
      </p:cViewPr>
      <p:guideLst>
        <p:guide orient="horz" pos="720"/>
        <p:guide pos="653"/>
        <p:guide pos="82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92E88-5697-4B1D-AED9-C1DDD4528B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C2F8642-2377-4DC5-A551-453CF2775DFE}">
      <dgm:prSet phldrT="[Text]"/>
      <dgm:spPr/>
      <dgm:t>
        <a:bodyPr/>
        <a:lstStyle/>
        <a:p>
          <a:r>
            <a:rPr lang="en-US" dirty="0"/>
            <a:t> </a:t>
          </a:r>
          <a:r>
            <a:rPr lang="en-US" b="1" dirty="0"/>
            <a:t>Residence    </a:t>
          </a:r>
        </a:p>
      </dgm:t>
    </dgm:pt>
    <dgm:pt modelId="{CE7E327D-FE9E-403D-B501-D88F7C160C05}" type="parTrans" cxnId="{902FEA0A-C9AA-4309-8875-B15121089364}">
      <dgm:prSet/>
      <dgm:spPr/>
      <dgm:t>
        <a:bodyPr/>
        <a:lstStyle/>
        <a:p>
          <a:endParaRPr lang="en-US"/>
        </a:p>
      </dgm:t>
    </dgm:pt>
    <dgm:pt modelId="{449B5022-0703-463D-BE9A-369995ED3AA6}" type="sibTrans" cxnId="{902FEA0A-C9AA-4309-8875-B15121089364}">
      <dgm:prSet/>
      <dgm:spPr/>
      <dgm:t>
        <a:bodyPr/>
        <a:lstStyle/>
        <a:p>
          <a:endParaRPr lang="en-US"/>
        </a:p>
      </dgm:t>
    </dgm:pt>
    <dgm:pt modelId="{BCEE5615-5F50-4654-908A-BBA684943158}">
      <dgm:prSet phldrT="[Text]"/>
      <dgm:spPr/>
      <dgm:t>
        <a:bodyPr/>
        <a:lstStyle/>
        <a:p>
          <a:r>
            <a:rPr lang="en-US" dirty="0"/>
            <a:t>Live in an Assisted Living Facility or Nursing Facility </a:t>
          </a:r>
        </a:p>
      </dgm:t>
    </dgm:pt>
    <dgm:pt modelId="{48043FD7-197A-4E35-88B3-976C020E5936}" type="parTrans" cxnId="{49E354AD-B15F-4B2F-9AFF-5EFD4B6701B4}">
      <dgm:prSet/>
      <dgm:spPr/>
      <dgm:t>
        <a:bodyPr/>
        <a:lstStyle/>
        <a:p>
          <a:endParaRPr lang="en-US"/>
        </a:p>
      </dgm:t>
    </dgm:pt>
    <dgm:pt modelId="{A0471A36-EB33-4211-9681-5521CA8930F2}" type="sibTrans" cxnId="{49E354AD-B15F-4B2F-9AFF-5EFD4B6701B4}">
      <dgm:prSet/>
      <dgm:spPr/>
      <dgm:t>
        <a:bodyPr/>
        <a:lstStyle/>
        <a:p>
          <a:endParaRPr lang="en-US"/>
        </a:p>
      </dgm:t>
    </dgm:pt>
    <dgm:pt modelId="{B6F767F6-3116-44E5-86BE-E25A80B606A7}">
      <dgm:prSet phldrT="[Text]"/>
      <dgm:spPr/>
      <dgm:t>
        <a:bodyPr/>
        <a:lstStyle/>
        <a:p>
          <a:r>
            <a:rPr lang="en-US" b="1" dirty="0"/>
            <a:t>Requirements</a:t>
          </a:r>
          <a:r>
            <a:rPr lang="en-US" dirty="0"/>
            <a:t>  </a:t>
          </a:r>
        </a:p>
      </dgm:t>
    </dgm:pt>
    <dgm:pt modelId="{2ECD2839-F7E3-4134-858F-90421736EB83}" type="parTrans" cxnId="{82E8788E-4850-481F-8758-8C86D6D2671B}">
      <dgm:prSet/>
      <dgm:spPr/>
      <dgm:t>
        <a:bodyPr/>
        <a:lstStyle/>
        <a:p>
          <a:endParaRPr lang="en-US"/>
        </a:p>
      </dgm:t>
    </dgm:pt>
    <dgm:pt modelId="{5C1465D6-D3EF-485D-A626-A6F6BFDB6C79}" type="sibTrans" cxnId="{82E8788E-4850-481F-8758-8C86D6D2671B}">
      <dgm:prSet/>
      <dgm:spPr/>
      <dgm:t>
        <a:bodyPr/>
        <a:lstStyle/>
        <a:p>
          <a:endParaRPr lang="en-US"/>
        </a:p>
      </dgm:t>
    </dgm:pt>
    <dgm:pt modelId="{77F5C120-2E27-4C79-A8DC-6CF2545539A9}">
      <dgm:prSet phldrT="[Text]"/>
      <dgm:spPr/>
      <dgm:t>
        <a:bodyPr/>
        <a:lstStyle/>
        <a:p>
          <a:r>
            <a:rPr lang="en-US" dirty="0"/>
            <a:t>Meet Nursing Facility Level of Care criteria</a:t>
          </a:r>
        </a:p>
      </dgm:t>
    </dgm:pt>
    <dgm:pt modelId="{5667A06E-BCE3-4D6C-BAF9-921441269007}" type="parTrans" cxnId="{F7663E38-34AC-47F7-AB7F-F0DF3F4B87BB}">
      <dgm:prSet/>
      <dgm:spPr/>
      <dgm:t>
        <a:bodyPr/>
        <a:lstStyle/>
        <a:p>
          <a:endParaRPr lang="en-US"/>
        </a:p>
      </dgm:t>
    </dgm:pt>
    <dgm:pt modelId="{CCCFBE0D-78D3-4B2B-8441-002702147EA1}" type="sibTrans" cxnId="{F7663E38-34AC-47F7-AB7F-F0DF3F4B87BB}">
      <dgm:prSet/>
      <dgm:spPr/>
      <dgm:t>
        <a:bodyPr/>
        <a:lstStyle/>
        <a:p>
          <a:endParaRPr lang="en-US"/>
        </a:p>
      </dgm:t>
    </dgm:pt>
    <dgm:pt modelId="{233B6D0C-6367-49EB-A878-99EEFE8880E7}">
      <dgm:prSet phldrT="[Text]" custT="1"/>
      <dgm:spPr/>
      <dgm:t>
        <a:bodyPr/>
        <a:lstStyle/>
        <a:p>
          <a:r>
            <a:rPr lang="en-US" sz="1100" b="1" kern="1200" dirty="0">
              <a:solidFill>
                <a:srgbClr val="FFFFFF"/>
              </a:solidFill>
              <a:latin typeface="Verdana"/>
              <a:ea typeface="+mn-ea"/>
              <a:cs typeface="+mn-cs"/>
            </a:rPr>
            <a:t>Product Options</a:t>
          </a:r>
        </a:p>
      </dgm:t>
    </dgm:pt>
    <dgm:pt modelId="{5CA49D28-15CF-44FA-A715-2C932CDF1C0B}" type="parTrans" cxnId="{2FAA659D-2370-43BE-85DF-11B1C80D46D7}">
      <dgm:prSet/>
      <dgm:spPr/>
      <dgm:t>
        <a:bodyPr/>
        <a:lstStyle/>
        <a:p>
          <a:endParaRPr lang="en-US"/>
        </a:p>
      </dgm:t>
    </dgm:pt>
    <dgm:pt modelId="{43FE60B0-8D4F-4CCE-B107-D524EC16803A}" type="sibTrans" cxnId="{2FAA659D-2370-43BE-85DF-11B1C80D46D7}">
      <dgm:prSet/>
      <dgm:spPr/>
      <dgm:t>
        <a:bodyPr/>
        <a:lstStyle/>
        <a:p>
          <a:endParaRPr lang="en-US"/>
        </a:p>
      </dgm:t>
    </dgm:pt>
    <dgm:pt modelId="{47A56E86-A524-4B50-8707-1AD99359EA6A}">
      <dgm:prSet phldrT="[Text]"/>
      <dgm:spPr/>
      <dgm:t>
        <a:bodyPr/>
        <a:lstStyle/>
        <a:p>
          <a:r>
            <a:rPr lang="en-US" dirty="0"/>
            <a:t>Advocate Choice</a:t>
          </a:r>
        </a:p>
      </dgm:t>
    </dgm:pt>
    <dgm:pt modelId="{18B435E5-4ABC-4284-AECE-6C13CA978197}" type="parTrans" cxnId="{1D697E91-4E31-45EE-821A-DB675BCCFA44}">
      <dgm:prSet/>
      <dgm:spPr/>
      <dgm:t>
        <a:bodyPr/>
        <a:lstStyle/>
        <a:p>
          <a:endParaRPr lang="en-US"/>
        </a:p>
      </dgm:t>
    </dgm:pt>
    <dgm:pt modelId="{8D73B0E3-99C0-477B-8FEC-818DD2D62AA1}" type="sibTrans" cxnId="{1D697E91-4E31-45EE-821A-DB675BCCFA44}">
      <dgm:prSet/>
      <dgm:spPr/>
      <dgm:t>
        <a:bodyPr/>
        <a:lstStyle/>
        <a:p>
          <a:endParaRPr lang="en-US"/>
        </a:p>
      </dgm:t>
    </dgm:pt>
    <dgm:pt modelId="{ED2107B8-DFA3-43A6-8D43-4B92BA3CBAB6}">
      <dgm:prSet/>
      <dgm:spPr/>
      <dgm:t>
        <a:bodyPr/>
        <a:lstStyle/>
        <a:p>
          <a:r>
            <a:rPr lang="en-US" dirty="0"/>
            <a:t>Eligible for Medicare parts A, B and D</a:t>
          </a:r>
        </a:p>
      </dgm:t>
    </dgm:pt>
    <dgm:pt modelId="{24639DDF-CFBB-4919-A4A9-5EDB7E10D36E}" type="parTrans" cxnId="{51E35554-4148-465E-A2DC-9B8391766159}">
      <dgm:prSet/>
      <dgm:spPr/>
      <dgm:t>
        <a:bodyPr/>
        <a:lstStyle/>
        <a:p>
          <a:endParaRPr lang="en-US"/>
        </a:p>
      </dgm:t>
    </dgm:pt>
    <dgm:pt modelId="{421A305B-F961-4D76-8FDE-0DF32F9D8896}" type="sibTrans" cxnId="{51E35554-4148-465E-A2DC-9B8391766159}">
      <dgm:prSet/>
      <dgm:spPr/>
      <dgm:t>
        <a:bodyPr/>
        <a:lstStyle/>
        <a:p>
          <a:endParaRPr lang="en-US"/>
        </a:p>
      </dgm:t>
    </dgm:pt>
    <dgm:pt modelId="{4933EEE1-03BB-4388-AA48-A46BADFF500A}">
      <dgm:prSet phldrT="[Text]"/>
      <dgm:spPr/>
      <dgm:t>
        <a:bodyPr/>
        <a:lstStyle/>
        <a:p>
          <a:r>
            <a:rPr lang="en-US" dirty="0"/>
            <a:t>Facility needs to be contracted with UCare delegate</a:t>
          </a:r>
        </a:p>
      </dgm:t>
    </dgm:pt>
    <dgm:pt modelId="{10F1B651-C512-43D0-AA83-C3B33AB84943}" type="parTrans" cxnId="{D462DFD5-3E0F-4BF4-8F02-B87AE970BA5A}">
      <dgm:prSet/>
      <dgm:spPr/>
      <dgm:t>
        <a:bodyPr/>
        <a:lstStyle/>
        <a:p>
          <a:endParaRPr lang="en-US"/>
        </a:p>
      </dgm:t>
    </dgm:pt>
    <dgm:pt modelId="{E20B806D-C810-4BF2-BE03-ED398A148CD5}" type="sibTrans" cxnId="{D462DFD5-3E0F-4BF4-8F02-B87AE970BA5A}">
      <dgm:prSet/>
      <dgm:spPr/>
      <dgm:t>
        <a:bodyPr/>
        <a:lstStyle/>
        <a:p>
          <a:endParaRPr lang="en-US"/>
        </a:p>
      </dgm:t>
    </dgm:pt>
    <dgm:pt modelId="{CD6C596A-85F5-4EC6-B18B-BBE4BF2E3F42}">
      <dgm:prSet phldrT="[Text]"/>
      <dgm:spPr/>
      <dgm:t>
        <a:bodyPr/>
        <a:lstStyle/>
        <a:p>
          <a:r>
            <a:rPr lang="en-US" dirty="0"/>
            <a:t>Advocate Plus</a:t>
          </a:r>
        </a:p>
      </dgm:t>
    </dgm:pt>
    <dgm:pt modelId="{F934EC4A-FE79-4B16-A268-0192B5611234}" type="parTrans" cxnId="{0826F96D-ACC9-47EC-AA0A-E983C41F8D15}">
      <dgm:prSet/>
      <dgm:spPr/>
      <dgm:t>
        <a:bodyPr/>
        <a:lstStyle/>
        <a:p>
          <a:endParaRPr lang="en-US"/>
        </a:p>
      </dgm:t>
    </dgm:pt>
    <dgm:pt modelId="{31610304-1058-4183-85F9-B6E36430C922}" type="sibTrans" cxnId="{0826F96D-ACC9-47EC-AA0A-E983C41F8D15}">
      <dgm:prSet/>
      <dgm:spPr/>
      <dgm:t>
        <a:bodyPr/>
        <a:lstStyle/>
        <a:p>
          <a:endParaRPr lang="en-US"/>
        </a:p>
      </dgm:t>
    </dgm:pt>
    <dgm:pt modelId="{BC960A58-5877-461C-8AB2-AD0F94B192FA}" type="pres">
      <dgm:prSet presAssocID="{9A092E88-5697-4B1D-AED9-C1DDD4528B02}" presName="linearFlow" presStyleCnt="0">
        <dgm:presLayoutVars>
          <dgm:dir/>
          <dgm:animLvl val="lvl"/>
          <dgm:resizeHandles val="exact"/>
        </dgm:presLayoutVars>
      </dgm:prSet>
      <dgm:spPr/>
    </dgm:pt>
    <dgm:pt modelId="{A4FE0FBD-70CD-4F26-8E82-8AA664FDC8CC}" type="pres">
      <dgm:prSet presAssocID="{BC2F8642-2377-4DC5-A551-453CF2775DFE}" presName="composite" presStyleCnt="0"/>
      <dgm:spPr/>
    </dgm:pt>
    <dgm:pt modelId="{240A673A-5B1D-4FDA-95DE-055058A447B8}" type="pres">
      <dgm:prSet presAssocID="{BC2F8642-2377-4DC5-A551-453CF2775DFE}" presName="parentText" presStyleLbl="alignNode1" presStyleIdx="0" presStyleCnt="3">
        <dgm:presLayoutVars>
          <dgm:chMax val="1"/>
          <dgm:bulletEnabled val="1"/>
        </dgm:presLayoutVars>
      </dgm:prSet>
      <dgm:spPr/>
    </dgm:pt>
    <dgm:pt modelId="{8F4456ED-0675-459A-B9DE-86F8135DC433}" type="pres">
      <dgm:prSet presAssocID="{BC2F8642-2377-4DC5-A551-453CF2775DFE}" presName="descendantText" presStyleLbl="alignAcc1" presStyleIdx="0" presStyleCnt="3">
        <dgm:presLayoutVars>
          <dgm:bulletEnabled val="1"/>
        </dgm:presLayoutVars>
      </dgm:prSet>
      <dgm:spPr/>
    </dgm:pt>
    <dgm:pt modelId="{5777FCBB-93EC-40D5-893C-9996004A414D}" type="pres">
      <dgm:prSet presAssocID="{449B5022-0703-463D-BE9A-369995ED3AA6}" presName="sp" presStyleCnt="0"/>
      <dgm:spPr/>
    </dgm:pt>
    <dgm:pt modelId="{1CCAFC51-AF1E-428C-A04A-140477862786}" type="pres">
      <dgm:prSet presAssocID="{B6F767F6-3116-44E5-86BE-E25A80B606A7}" presName="composite" presStyleCnt="0"/>
      <dgm:spPr/>
    </dgm:pt>
    <dgm:pt modelId="{3A376E0A-3CA2-4506-A2F7-E98A4903D335}" type="pres">
      <dgm:prSet presAssocID="{B6F767F6-3116-44E5-86BE-E25A80B606A7}" presName="parentText" presStyleLbl="alignNode1" presStyleIdx="1" presStyleCnt="3" custScaleX="104270" custLinFactNeighborY="-2370">
        <dgm:presLayoutVars>
          <dgm:chMax val="1"/>
          <dgm:bulletEnabled val="1"/>
        </dgm:presLayoutVars>
      </dgm:prSet>
      <dgm:spPr/>
    </dgm:pt>
    <dgm:pt modelId="{8641923A-7015-4334-AF40-44DE966F1409}" type="pres">
      <dgm:prSet presAssocID="{B6F767F6-3116-44E5-86BE-E25A80B606A7}" presName="descendantText" presStyleLbl="alignAcc1" presStyleIdx="1" presStyleCnt="3">
        <dgm:presLayoutVars>
          <dgm:bulletEnabled val="1"/>
        </dgm:presLayoutVars>
      </dgm:prSet>
      <dgm:spPr/>
    </dgm:pt>
    <dgm:pt modelId="{677DD9EF-ADD4-4C15-BF90-1DFD86A8B98C}" type="pres">
      <dgm:prSet presAssocID="{5C1465D6-D3EF-485D-A626-A6F6BFDB6C79}" presName="sp" presStyleCnt="0"/>
      <dgm:spPr/>
    </dgm:pt>
    <dgm:pt modelId="{9128DA94-900F-4DCB-9E8D-519736957D41}" type="pres">
      <dgm:prSet presAssocID="{233B6D0C-6367-49EB-A878-99EEFE8880E7}" presName="composite" presStyleCnt="0"/>
      <dgm:spPr/>
    </dgm:pt>
    <dgm:pt modelId="{3C5790A1-78EC-4823-9A07-20B263A0F102}" type="pres">
      <dgm:prSet presAssocID="{233B6D0C-6367-49EB-A878-99EEFE8880E7}" presName="parentText" presStyleLbl="alignNode1" presStyleIdx="2" presStyleCnt="3" custLinFactNeighborX="-1024" custLinFactNeighborY="-400">
        <dgm:presLayoutVars>
          <dgm:chMax val="1"/>
          <dgm:bulletEnabled val="1"/>
        </dgm:presLayoutVars>
      </dgm:prSet>
      <dgm:spPr/>
    </dgm:pt>
    <dgm:pt modelId="{DC0E7C4C-4B68-4AEF-A5DC-F4B088EBAE4C}" type="pres">
      <dgm:prSet presAssocID="{233B6D0C-6367-49EB-A878-99EEFE8880E7}" presName="descendantText" presStyleLbl="alignAcc1" presStyleIdx="2" presStyleCnt="3">
        <dgm:presLayoutVars>
          <dgm:bulletEnabled val="1"/>
        </dgm:presLayoutVars>
      </dgm:prSet>
      <dgm:spPr/>
    </dgm:pt>
  </dgm:ptLst>
  <dgm:cxnLst>
    <dgm:cxn modelId="{2A3F7206-DFE8-44E5-A950-AD1741A2C509}" type="presOf" srcId="{BC2F8642-2377-4DC5-A551-453CF2775DFE}" destId="{240A673A-5B1D-4FDA-95DE-055058A447B8}" srcOrd="0" destOrd="0" presId="urn:microsoft.com/office/officeart/2005/8/layout/chevron2"/>
    <dgm:cxn modelId="{902FEA0A-C9AA-4309-8875-B15121089364}" srcId="{9A092E88-5697-4B1D-AED9-C1DDD4528B02}" destId="{BC2F8642-2377-4DC5-A551-453CF2775DFE}" srcOrd="0" destOrd="0" parTransId="{CE7E327D-FE9E-403D-B501-D88F7C160C05}" sibTransId="{449B5022-0703-463D-BE9A-369995ED3AA6}"/>
    <dgm:cxn modelId="{FDDA820B-EB59-4332-96E7-37F076DEAE39}" type="presOf" srcId="{ED2107B8-DFA3-43A6-8D43-4B92BA3CBAB6}" destId="{8641923A-7015-4334-AF40-44DE966F1409}" srcOrd="0" destOrd="1" presId="urn:microsoft.com/office/officeart/2005/8/layout/chevron2"/>
    <dgm:cxn modelId="{F7663E38-34AC-47F7-AB7F-F0DF3F4B87BB}" srcId="{B6F767F6-3116-44E5-86BE-E25A80B606A7}" destId="{77F5C120-2E27-4C79-A8DC-6CF2545539A9}" srcOrd="0" destOrd="0" parTransId="{5667A06E-BCE3-4D6C-BAF9-921441269007}" sibTransId="{CCCFBE0D-78D3-4B2B-8441-002702147EA1}"/>
    <dgm:cxn modelId="{0826F96D-ACC9-47EC-AA0A-E983C41F8D15}" srcId="{233B6D0C-6367-49EB-A878-99EEFE8880E7}" destId="{CD6C596A-85F5-4EC6-B18B-BBE4BF2E3F42}" srcOrd="1" destOrd="0" parTransId="{F934EC4A-FE79-4B16-A268-0192B5611234}" sibTransId="{31610304-1058-4183-85F9-B6E36430C922}"/>
    <dgm:cxn modelId="{51E35554-4148-465E-A2DC-9B8391766159}" srcId="{B6F767F6-3116-44E5-86BE-E25A80B606A7}" destId="{ED2107B8-DFA3-43A6-8D43-4B92BA3CBAB6}" srcOrd="1" destOrd="0" parTransId="{24639DDF-CFBB-4919-A4A9-5EDB7E10D36E}" sibTransId="{421A305B-F961-4D76-8FDE-0DF32F9D8896}"/>
    <dgm:cxn modelId="{CD1A2085-209E-4584-BC72-89EA5041083C}" type="presOf" srcId="{BCEE5615-5F50-4654-908A-BBA684943158}" destId="{8F4456ED-0675-459A-B9DE-86F8135DC433}" srcOrd="0" destOrd="0" presId="urn:microsoft.com/office/officeart/2005/8/layout/chevron2"/>
    <dgm:cxn modelId="{82E8788E-4850-481F-8758-8C86D6D2671B}" srcId="{9A092E88-5697-4B1D-AED9-C1DDD4528B02}" destId="{B6F767F6-3116-44E5-86BE-E25A80B606A7}" srcOrd="1" destOrd="0" parTransId="{2ECD2839-F7E3-4134-858F-90421736EB83}" sibTransId="{5C1465D6-D3EF-485D-A626-A6F6BFDB6C79}"/>
    <dgm:cxn modelId="{1D697E91-4E31-45EE-821A-DB675BCCFA44}" srcId="{233B6D0C-6367-49EB-A878-99EEFE8880E7}" destId="{47A56E86-A524-4B50-8707-1AD99359EA6A}" srcOrd="0" destOrd="0" parTransId="{18B435E5-4ABC-4284-AECE-6C13CA978197}" sibTransId="{8D73B0E3-99C0-477B-8FEC-818DD2D62AA1}"/>
    <dgm:cxn modelId="{B7304196-64B0-46C9-9807-4520A614F80F}" type="presOf" srcId="{9A092E88-5697-4B1D-AED9-C1DDD4528B02}" destId="{BC960A58-5877-461C-8AB2-AD0F94B192FA}" srcOrd="0" destOrd="0" presId="urn:microsoft.com/office/officeart/2005/8/layout/chevron2"/>
    <dgm:cxn modelId="{2FAA659D-2370-43BE-85DF-11B1C80D46D7}" srcId="{9A092E88-5697-4B1D-AED9-C1DDD4528B02}" destId="{233B6D0C-6367-49EB-A878-99EEFE8880E7}" srcOrd="2" destOrd="0" parTransId="{5CA49D28-15CF-44FA-A715-2C932CDF1C0B}" sibTransId="{43FE60B0-8D4F-4CCE-B107-D524EC16803A}"/>
    <dgm:cxn modelId="{3DB50AAA-17DB-4F45-BB81-1AE93D5DA3B3}" type="presOf" srcId="{4933EEE1-03BB-4388-AA48-A46BADFF500A}" destId="{8F4456ED-0675-459A-B9DE-86F8135DC433}" srcOrd="0" destOrd="1" presId="urn:microsoft.com/office/officeart/2005/8/layout/chevron2"/>
    <dgm:cxn modelId="{49E354AD-B15F-4B2F-9AFF-5EFD4B6701B4}" srcId="{BC2F8642-2377-4DC5-A551-453CF2775DFE}" destId="{BCEE5615-5F50-4654-908A-BBA684943158}" srcOrd="0" destOrd="0" parTransId="{48043FD7-197A-4E35-88B3-976C020E5936}" sibTransId="{A0471A36-EB33-4211-9681-5521CA8930F2}"/>
    <dgm:cxn modelId="{406430D1-1504-490C-92A3-5E1007558490}" type="presOf" srcId="{233B6D0C-6367-49EB-A878-99EEFE8880E7}" destId="{3C5790A1-78EC-4823-9A07-20B263A0F102}" srcOrd="0" destOrd="0" presId="urn:microsoft.com/office/officeart/2005/8/layout/chevron2"/>
    <dgm:cxn modelId="{C63FB3D1-44C1-4EE1-A728-9F55082F52A0}" type="presOf" srcId="{47A56E86-A524-4B50-8707-1AD99359EA6A}" destId="{DC0E7C4C-4B68-4AEF-A5DC-F4B088EBAE4C}" srcOrd="0" destOrd="0" presId="urn:microsoft.com/office/officeart/2005/8/layout/chevron2"/>
    <dgm:cxn modelId="{D462DFD5-3E0F-4BF4-8F02-B87AE970BA5A}" srcId="{BCEE5615-5F50-4654-908A-BBA684943158}" destId="{4933EEE1-03BB-4388-AA48-A46BADFF500A}" srcOrd="0" destOrd="0" parTransId="{10F1B651-C512-43D0-AA83-C3B33AB84943}" sibTransId="{E20B806D-C810-4BF2-BE03-ED398A148CD5}"/>
    <dgm:cxn modelId="{800807DF-1DEF-47B9-B44A-03E5F029312D}" type="presOf" srcId="{77F5C120-2E27-4C79-A8DC-6CF2545539A9}" destId="{8641923A-7015-4334-AF40-44DE966F1409}" srcOrd="0" destOrd="0" presId="urn:microsoft.com/office/officeart/2005/8/layout/chevron2"/>
    <dgm:cxn modelId="{AF966AE4-78D8-4ED6-B580-3D09F4EC2F23}" type="presOf" srcId="{CD6C596A-85F5-4EC6-B18B-BBE4BF2E3F42}" destId="{DC0E7C4C-4B68-4AEF-A5DC-F4B088EBAE4C}" srcOrd="0" destOrd="1" presId="urn:microsoft.com/office/officeart/2005/8/layout/chevron2"/>
    <dgm:cxn modelId="{70C861E5-D079-4542-9326-0DCAA9B151E3}" type="presOf" srcId="{B6F767F6-3116-44E5-86BE-E25A80B606A7}" destId="{3A376E0A-3CA2-4506-A2F7-E98A4903D335}" srcOrd="0" destOrd="0" presId="urn:microsoft.com/office/officeart/2005/8/layout/chevron2"/>
    <dgm:cxn modelId="{9FD43B91-EE6B-48AD-AD3A-1E02D1D0527C}" type="presParOf" srcId="{BC960A58-5877-461C-8AB2-AD0F94B192FA}" destId="{A4FE0FBD-70CD-4F26-8E82-8AA664FDC8CC}" srcOrd="0" destOrd="0" presId="urn:microsoft.com/office/officeart/2005/8/layout/chevron2"/>
    <dgm:cxn modelId="{FB345730-68F9-40D7-A1A2-18C2826DCFA5}" type="presParOf" srcId="{A4FE0FBD-70CD-4F26-8E82-8AA664FDC8CC}" destId="{240A673A-5B1D-4FDA-95DE-055058A447B8}" srcOrd="0" destOrd="0" presId="urn:microsoft.com/office/officeart/2005/8/layout/chevron2"/>
    <dgm:cxn modelId="{A95A9EEC-46F7-4747-A920-774493662DE0}" type="presParOf" srcId="{A4FE0FBD-70CD-4F26-8E82-8AA664FDC8CC}" destId="{8F4456ED-0675-459A-B9DE-86F8135DC433}" srcOrd="1" destOrd="0" presId="urn:microsoft.com/office/officeart/2005/8/layout/chevron2"/>
    <dgm:cxn modelId="{BBEAEEC8-D02A-4706-A32E-09FD6694C8A4}" type="presParOf" srcId="{BC960A58-5877-461C-8AB2-AD0F94B192FA}" destId="{5777FCBB-93EC-40D5-893C-9996004A414D}" srcOrd="1" destOrd="0" presId="urn:microsoft.com/office/officeart/2005/8/layout/chevron2"/>
    <dgm:cxn modelId="{4F675C4C-3E1C-430E-AA5E-2F2E5BE308AE}" type="presParOf" srcId="{BC960A58-5877-461C-8AB2-AD0F94B192FA}" destId="{1CCAFC51-AF1E-428C-A04A-140477862786}" srcOrd="2" destOrd="0" presId="urn:microsoft.com/office/officeart/2005/8/layout/chevron2"/>
    <dgm:cxn modelId="{59CD1412-F760-4D20-9FAB-D51DD551E226}" type="presParOf" srcId="{1CCAFC51-AF1E-428C-A04A-140477862786}" destId="{3A376E0A-3CA2-4506-A2F7-E98A4903D335}" srcOrd="0" destOrd="0" presId="urn:microsoft.com/office/officeart/2005/8/layout/chevron2"/>
    <dgm:cxn modelId="{7E530360-0712-4E11-AF38-A7509441904D}" type="presParOf" srcId="{1CCAFC51-AF1E-428C-A04A-140477862786}" destId="{8641923A-7015-4334-AF40-44DE966F1409}" srcOrd="1" destOrd="0" presId="urn:microsoft.com/office/officeart/2005/8/layout/chevron2"/>
    <dgm:cxn modelId="{1B3FD93E-DC97-4011-BE35-86F4AD784DC3}" type="presParOf" srcId="{BC960A58-5877-461C-8AB2-AD0F94B192FA}" destId="{677DD9EF-ADD4-4C15-BF90-1DFD86A8B98C}" srcOrd="3" destOrd="0" presId="urn:microsoft.com/office/officeart/2005/8/layout/chevron2"/>
    <dgm:cxn modelId="{597B6A2B-A268-4FE1-A6BE-B7472C24CF4D}" type="presParOf" srcId="{BC960A58-5877-461C-8AB2-AD0F94B192FA}" destId="{9128DA94-900F-4DCB-9E8D-519736957D41}" srcOrd="4" destOrd="0" presId="urn:microsoft.com/office/officeart/2005/8/layout/chevron2"/>
    <dgm:cxn modelId="{41BF4DC8-7C65-4F5E-B453-1F7986E7D678}" type="presParOf" srcId="{9128DA94-900F-4DCB-9E8D-519736957D41}" destId="{3C5790A1-78EC-4823-9A07-20B263A0F102}" srcOrd="0" destOrd="0" presId="urn:microsoft.com/office/officeart/2005/8/layout/chevron2"/>
    <dgm:cxn modelId="{BCA306D1-DD43-421D-A9D4-8EDD62391F49}" type="presParOf" srcId="{9128DA94-900F-4DCB-9E8D-519736957D41}" destId="{DC0E7C4C-4B68-4AEF-A5DC-F4B088EBAE4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A673A-5B1D-4FDA-95DE-055058A447B8}">
      <dsp:nvSpPr>
        <dsp:cNvPr id="0" name=""/>
        <dsp:cNvSpPr/>
      </dsp:nvSpPr>
      <dsp:spPr>
        <a:xfrm rot="5400000">
          <a:off x="-233236" y="225557"/>
          <a:ext cx="1481125" cy="10367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 </a:t>
          </a:r>
          <a:r>
            <a:rPr lang="en-US" sz="1000" b="1" kern="1200" dirty="0"/>
            <a:t>Residence    </a:t>
          </a:r>
        </a:p>
      </dsp:txBody>
      <dsp:txXfrm rot="-5400000">
        <a:off x="-11066" y="521782"/>
        <a:ext cx="1036787" cy="444338"/>
      </dsp:txXfrm>
    </dsp:sp>
    <dsp:sp modelId="{8F4456ED-0675-459A-B9DE-86F8135DC433}">
      <dsp:nvSpPr>
        <dsp:cNvPr id="0" name=""/>
        <dsp:cNvSpPr/>
      </dsp:nvSpPr>
      <dsp:spPr>
        <a:xfrm rot="5400000">
          <a:off x="5625369" y="-4596260"/>
          <a:ext cx="962731" cy="101620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Live in an Assisted Living Facility or Nursing Facility </a:t>
          </a:r>
        </a:p>
        <a:p>
          <a:pPr marL="457200" lvl="2" indent="-228600" algn="l" defTabSz="1200150">
            <a:lnSpc>
              <a:spcPct val="90000"/>
            </a:lnSpc>
            <a:spcBef>
              <a:spcPct val="0"/>
            </a:spcBef>
            <a:spcAft>
              <a:spcPct val="15000"/>
            </a:spcAft>
            <a:buChar char="•"/>
          </a:pPr>
          <a:r>
            <a:rPr lang="en-US" sz="2700" kern="1200" dirty="0"/>
            <a:t>Facility needs to be contracted with UCare delegate</a:t>
          </a:r>
        </a:p>
      </dsp:txBody>
      <dsp:txXfrm rot="-5400000">
        <a:off x="1025720" y="50386"/>
        <a:ext cx="10115033" cy="868737"/>
      </dsp:txXfrm>
    </dsp:sp>
    <dsp:sp modelId="{3A376E0A-3CA2-4506-A2F7-E98A4903D335}">
      <dsp:nvSpPr>
        <dsp:cNvPr id="0" name=""/>
        <dsp:cNvSpPr/>
      </dsp:nvSpPr>
      <dsp:spPr>
        <a:xfrm rot="5400000">
          <a:off x="-211101" y="1453986"/>
          <a:ext cx="1481125" cy="108105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Requirements</a:t>
          </a:r>
          <a:r>
            <a:rPr lang="en-US" sz="1000" kern="1200" dirty="0"/>
            <a:t>  </a:t>
          </a:r>
        </a:p>
      </dsp:txBody>
      <dsp:txXfrm rot="-5400000">
        <a:off x="-11067" y="1794481"/>
        <a:ext cx="1081058" cy="400067"/>
      </dsp:txXfrm>
    </dsp:sp>
    <dsp:sp modelId="{8641923A-7015-4334-AF40-44DE966F1409}">
      <dsp:nvSpPr>
        <dsp:cNvPr id="0" name=""/>
        <dsp:cNvSpPr/>
      </dsp:nvSpPr>
      <dsp:spPr>
        <a:xfrm rot="5400000">
          <a:off x="5647504" y="-3310593"/>
          <a:ext cx="962731" cy="101620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Meet Nursing Facility Level of Care criteria</a:t>
          </a:r>
        </a:p>
        <a:p>
          <a:pPr marL="228600" lvl="1" indent="-228600" algn="l" defTabSz="1200150">
            <a:lnSpc>
              <a:spcPct val="90000"/>
            </a:lnSpc>
            <a:spcBef>
              <a:spcPct val="0"/>
            </a:spcBef>
            <a:spcAft>
              <a:spcPct val="15000"/>
            </a:spcAft>
            <a:buChar char="•"/>
          </a:pPr>
          <a:r>
            <a:rPr lang="en-US" sz="2700" kern="1200" dirty="0"/>
            <a:t>Eligible for Medicare parts A, B and D</a:t>
          </a:r>
        </a:p>
      </dsp:txBody>
      <dsp:txXfrm rot="-5400000">
        <a:off x="1047855" y="1336053"/>
        <a:ext cx="10115033" cy="868737"/>
      </dsp:txXfrm>
    </dsp:sp>
    <dsp:sp modelId="{3C5790A1-78EC-4823-9A07-20B263A0F102}">
      <dsp:nvSpPr>
        <dsp:cNvPr id="0" name=""/>
        <dsp:cNvSpPr/>
      </dsp:nvSpPr>
      <dsp:spPr>
        <a:xfrm rot="5400000">
          <a:off x="-233236" y="2790967"/>
          <a:ext cx="1481125" cy="10367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FFFF"/>
              </a:solidFill>
              <a:latin typeface="Verdana"/>
              <a:ea typeface="+mn-ea"/>
              <a:cs typeface="+mn-cs"/>
            </a:rPr>
            <a:t>Product Options</a:t>
          </a:r>
        </a:p>
      </dsp:txBody>
      <dsp:txXfrm rot="-5400000">
        <a:off x="-11066" y="3087192"/>
        <a:ext cx="1036787" cy="444338"/>
      </dsp:txXfrm>
    </dsp:sp>
    <dsp:sp modelId="{DC0E7C4C-4B68-4AEF-A5DC-F4B088EBAE4C}">
      <dsp:nvSpPr>
        <dsp:cNvPr id="0" name=""/>
        <dsp:cNvSpPr/>
      </dsp:nvSpPr>
      <dsp:spPr>
        <a:xfrm rot="5400000">
          <a:off x="5625369" y="-2024926"/>
          <a:ext cx="962731" cy="101620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Advocate Choice</a:t>
          </a:r>
        </a:p>
        <a:p>
          <a:pPr marL="228600" lvl="1" indent="-228600" algn="l" defTabSz="1200150">
            <a:lnSpc>
              <a:spcPct val="90000"/>
            </a:lnSpc>
            <a:spcBef>
              <a:spcPct val="0"/>
            </a:spcBef>
            <a:spcAft>
              <a:spcPct val="15000"/>
            </a:spcAft>
            <a:buChar char="•"/>
          </a:pPr>
          <a:r>
            <a:rPr lang="en-US" sz="2700" kern="1200" dirty="0"/>
            <a:t>Advocate Plus</a:t>
          </a:r>
        </a:p>
      </dsp:txBody>
      <dsp:txXfrm rot="-5400000">
        <a:off x="1025720" y="2621720"/>
        <a:ext cx="10115033" cy="8687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FAE32A9-2D33-4A5B-9A52-029F40D15D19}" type="datetimeFigureOut">
              <a:rPr lang="en-US" smtClean="0"/>
              <a:t>12/12/2023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C974C83B-2538-4E04-ADA9-AF72B1F182F4}" type="slidenum">
              <a:rPr lang="en-US" smtClean="0"/>
              <a:t>‹#›</a:t>
            </a:fld>
            <a:endParaRPr lang="en-US"/>
          </a:p>
        </p:txBody>
      </p:sp>
    </p:spTree>
    <p:extLst>
      <p:ext uri="{BB962C8B-B14F-4D97-AF65-F5344CB8AC3E}">
        <p14:creationId xmlns:p14="http://schemas.microsoft.com/office/powerpoint/2010/main" val="860328148"/>
      </p:ext>
    </p:extLst>
  </p:cSld>
  <p:clrMap bg1="lt1" tx1="dk1" bg2="lt2" tx2="dk2" accent1="accent1" accent2="accent2" accent3="accent3" accent4="accent4" accent5="accent5" accent6="accent6" hlink="hlink" folHlink="folHlink"/>
  <p:notesStyle>
    <a:lvl1pPr marL="0" algn="l" defTabSz="1306220" rtl="0" eaLnBrk="1" latinLnBrk="0" hangingPunct="1">
      <a:defRPr sz="1714" kern="1200">
        <a:solidFill>
          <a:schemeClr val="tx1"/>
        </a:solidFill>
        <a:latin typeface="+mn-lt"/>
        <a:ea typeface="+mn-ea"/>
        <a:cs typeface="+mn-cs"/>
      </a:defRPr>
    </a:lvl1pPr>
    <a:lvl2pPr marL="653110" algn="l" defTabSz="1306220" rtl="0" eaLnBrk="1" latinLnBrk="0" hangingPunct="1">
      <a:defRPr sz="1714" kern="1200">
        <a:solidFill>
          <a:schemeClr val="tx1"/>
        </a:solidFill>
        <a:latin typeface="+mn-lt"/>
        <a:ea typeface="+mn-ea"/>
        <a:cs typeface="+mn-cs"/>
      </a:defRPr>
    </a:lvl2pPr>
    <a:lvl3pPr marL="1306220" algn="l" defTabSz="1306220" rtl="0" eaLnBrk="1" latinLnBrk="0" hangingPunct="1">
      <a:defRPr sz="1714" kern="1200">
        <a:solidFill>
          <a:schemeClr val="tx1"/>
        </a:solidFill>
        <a:latin typeface="+mn-lt"/>
        <a:ea typeface="+mn-ea"/>
        <a:cs typeface="+mn-cs"/>
      </a:defRPr>
    </a:lvl3pPr>
    <a:lvl4pPr marL="1959331" algn="l" defTabSz="1306220" rtl="0" eaLnBrk="1" latinLnBrk="0" hangingPunct="1">
      <a:defRPr sz="1714" kern="1200">
        <a:solidFill>
          <a:schemeClr val="tx1"/>
        </a:solidFill>
        <a:latin typeface="+mn-lt"/>
        <a:ea typeface="+mn-ea"/>
        <a:cs typeface="+mn-cs"/>
      </a:defRPr>
    </a:lvl4pPr>
    <a:lvl5pPr marL="2612441" algn="l" defTabSz="1306220" rtl="0" eaLnBrk="1" latinLnBrk="0" hangingPunct="1">
      <a:defRPr sz="1714" kern="1200">
        <a:solidFill>
          <a:schemeClr val="tx1"/>
        </a:solidFill>
        <a:latin typeface="+mn-lt"/>
        <a:ea typeface="+mn-ea"/>
        <a:cs typeface="+mn-cs"/>
      </a:defRPr>
    </a:lvl5pPr>
    <a:lvl6pPr marL="3265551" algn="l" defTabSz="1306220" rtl="0" eaLnBrk="1" latinLnBrk="0" hangingPunct="1">
      <a:defRPr sz="1714" kern="1200">
        <a:solidFill>
          <a:schemeClr val="tx1"/>
        </a:solidFill>
        <a:latin typeface="+mn-lt"/>
        <a:ea typeface="+mn-ea"/>
        <a:cs typeface="+mn-cs"/>
      </a:defRPr>
    </a:lvl6pPr>
    <a:lvl7pPr marL="3918661" algn="l" defTabSz="1306220" rtl="0" eaLnBrk="1" latinLnBrk="0" hangingPunct="1">
      <a:defRPr sz="1714" kern="1200">
        <a:solidFill>
          <a:schemeClr val="tx1"/>
        </a:solidFill>
        <a:latin typeface="+mn-lt"/>
        <a:ea typeface="+mn-ea"/>
        <a:cs typeface="+mn-cs"/>
      </a:defRPr>
    </a:lvl7pPr>
    <a:lvl8pPr marL="4571771" algn="l" defTabSz="1306220" rtl="0" eaLnBrk="1" latinLnBrk="0" hangingPunct="1">
      <a:defRPr sz="1714" kern="1200">
        <a:solidFill>
          <a:schemeClr val="tx1"/>
        </a:solidFill>
        <a:latin typeface="+mn-lt"/>
        <a:ea typeface="+mn-ea"/>
        <a:cs typeface="+mn-cs"/>
      </a:defRPr>
    </a:lvl8pPr>
    <a:lvl9pPr marL="5224882" algn="l" defTabSz="1306220" rtl="0" eaLnBrk="1" latinLnBrk="0" hangingPunct="1">
      <a:defRPr sz="171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B7C9000-8D1F-4540-ADEA-E714C3A95B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42183" y="636930"/>
            <a:ext cx="1917659" cy="1917659"/>
          </a:xfrm>
          <a:prstGeom prst="rect">
            <a:avLst/>
          </a:prstGeom>
        </p:spPr>
      </p:pic>
      <p:pic>
        <p:nvPicPr>
          <p:cNvPr id="8" name="Graphic 7">
            <a:extLst>
              <a:ext uri="{FF2B5EF4-FFF2-40B4-BE49-F238E27FC236}">
                <a16:creationId xmlns:a16="http://schemas.microsoft.com/office/drawing/2014/main" id="{FD3AB5AA-FD05-2441-81A1-19F416275E8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3B7EFF71-ED2E-524E-837C-571518868F3C}"/>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E7D794B2-4197-A24C-83C2-B9ECF976B5A4}"/>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852958813"/>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d with Large Spark">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D1DE7CC-1641-CD46-A305-04F1B720C5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5ED13468-C77C-C246-8A3E-177554C3EB3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31690A37-CCBB-8648-B80F-8D18BDDB404D}"/>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6875A0DD-1972-084D-82A1-85BC6234C3D3}"/>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85917711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ark Blu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2EF919C-57E5-0748-AAAB-A7F64EC102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67306BC3-FD46-F94A-8073-B38973898137}"/>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8F4F7877-74EC-5B4F-AAC8-43C953BA4930}"/>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01121977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edium Blue">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EF02707-6FD7-8C4C-A39C-987310584B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95EAB48E-89E6-7146-9E54-02A765702479}"/>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EA182862-4AD7-D849-915C-F14112E9F3F6}"/>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820157890"/>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ight Blue">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635392A-59C7-3042-A4D4-BE8E838135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27CFB7C5-6912-F24A-B795-AEC1D89E785E}"/>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127933CA-329C-064D-95E4-7D56698C996A}"/>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152647655"/>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Yellow">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D567E3E-7BD6-5245-A4F7-6381DE391C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4C3E83CF-CD38-7D4B-9416-A32BB481A88B}"/>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EEB9C051-1AA0-6D4C-98D5-6513E8127E65}"/>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59808772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d">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12B95BF-7EA8-9747-AFBF-3D99E77ACC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040CA070-7E4D-C34A-B595-1564D0A709D0}"/>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BF75E2F6-1C3E-AC4A-B2F8-163AE7F7FF40}"/>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047558124"/>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ark Blue Spark">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581EED-33C1-8644-9194-28B05F1054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99FCFABF-5AB7-984F-A931-5AB82D61DD9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2" name="Title 1">
            <a:extLst>
              <a:ext uri="{FF2B5EF4-FFF2-40B4-BE49-F238E27FC236}">
                <a16:creationId xmlns:a16="http://schemas.microsoft.com/office/drawing/2014/main" id="{1D499A61-28DC-8244-973D-ED9281A62E9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3" name="Content Placeholder 2">
            <a:extLst>
              <a:ext uri="{FF2B5EF4-FFF2-40B4-BE49-F238E27FC236}">
                <a16:creationId xmlns:a16="http://schemas.microsoft.com/office/drawing/2014/main" id="{0CE74026-4E55-4947-B107-6F729DA982E0}"/>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190625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CC78DDD-A4E3-5041-8B64-2676630D75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11" name="Title 1">
            <a:extLst>
              <a:ext uri="{FF2B5EF4-FFF2-40B4-BE49-F238E27FC236}">
                <a16:creationId xmlns:a16="http://schemas.microsoft.com/office/drawing/2014/main" id="{D51A2869-FE23-7549-9845-B476C8196CF8}"/>
              </a:ext>
            </a:extLst>
          </p:cNvPr>
          <p:cNvSpPr>
            <a:spLocks noGrp="1"/>
          </p:cNvSpPr>
          <p:nvPr>
            <p:ph type="title"/>
          </p:nvPr>
        </p:nvSpPr>
        <p:spPr>
          <a:xfrm>
            <a:off x="2892956" y="2116945"/>
            <a:ext cx="10952385" cy="1148590"/>
          </a:xfrm>
        </p:spPr>
        <p:txBody>
          <a:bodyPr/>
          <a:lstStyle>
            <a:lvl1pPr>
              <a:defRPr sz="3600" spc="6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504AA4BF-68CE-054F-8DE4-DDF966B044B2}"/>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333004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8DBA326-EB55-2643-A483-E4074DAEF0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9" name="Title 1">
            <a:extLst>
              <a:ext uri="{FF2B5EF4-FFF2-40B4-BE49-F238E27FC236}">
                <a16:creationId xmlns:a16="http://schemas.microsoft.com/office/drawing/2014/main" id="{76F517BE-17D0-E548-951F-7F791A5AF373}"/>
              </a:ext>
            </a:extLst>
          </p:cNvPr>
          <p:cNvSpPr>
            <a:spLocks noGrp="1"/>
          </p:cNvSpPr>
          <p:nvPr>
            <p:ph type="title"/>
          </p:nvPr>
        </p:nvSpPr>
        <p:spPr>
          <a:xfrm>
            <a:off x="2892956" y="2116945"/>
            <a:ext cx="10881923"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309F4DD5-0DA5-8A40-A6F4-A3CA9501CF8D}"/>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78417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415B993-AFA8-544E-9741-B2CC1DF18D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D66EB82A-A924-E545-B269-B9ED5714B3B2}"/>
              </a:ext>
            </a:extLst>
          </p:cNvPr>
          <p:cNvSpPr>
            <a:spLocks noGrp="1"/>
          </p:cNvSpPr>
          <p:nvPr>
            <p:ph type="title"/>
          </p:nvPr>
        </p:nvSpPr>
        <p:spPr>
          <a:xfrm>
            <a:off x="2892956" y="2116945"/>
            <a:ext cx="10881923" cy="1148590"/>
          </a:xfrm>
        </p:spPr>
        <p:txBody>
          <a:bodyPr/>
          <a:lstStyle>
            <a:lvl1pPr>
              <a:defRPr sz="3600" spc="6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67F0AA99-FA44-4743-BEC1-CBE0E61984B1}"/>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4365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3D2C0E1-E760-984B-9FE4-5BE7CCAF80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3" name="Graphic 12">
            <a:extLst>
              <a:ext uri="{FF2B5EF4-FFF2-40B4-BE49-F238E27FC236}">
                <a16:creationId xmlns:a16="http://schemas.microsoft.com/office/drawing/2014/main" id="{B9579A06-39CC-B048-89E5-EAEFEAFA6B3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4" name="Title 1">
            <a:extLst>
              <a:ext uri="{FF2B5EF4-FFF2-40B4-BE49-F238E27FC236}">
                <a16:creationId xmlns:a16="http://schemas.microsoft.com/office/drawing/2014/main" id="{41E5EDE4-C15C-7049-A40E-BD2FE809A0CC}"/>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Subtitle 2">
            <a:extLst>
              <a:ext uri="{FF2B5EF4-FFF2-40B4-BE49-F238E27FC236}">
                <a16:creationId xmlns:a16="http://schemas.microsoft.com/office/drawing/2014/main" id="{83D002FF-30B4-1A45-86B9-E6DC334AA1F4}"/>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34584447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6EC602-100C-5249-B9AE-89FE186366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55443ACF-B74A-9549-A885-6F6AB0A740A6}"/>
              </a:ext>
            </a:extLst>
          </p:cNvPr>
          <p:cNvSpPr>
            <a:spLocks noGrp="1"/>
          </p:cNvSpPr>
          <p:nvPr>
            <p:ph type="title"/>
          </p:nvPr>
        </p:nvSpPr>
        <p:spPr>
          <a:xfrm>
            <a:off x="2892956" y="2116945"/>
            <a:ext cx="10881923"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A5EBD3DF-A621-1F41-B1F7-547FABEEC206}"/>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8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200583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0BFBDDD-D292-EE43-AF72-EF4A5EBB01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FFA0C50E-ACF2-0743-9F0A-A6ECEC4AADDF}"/>
              </a:ext>
            </a:extLst>
          </p:cNvPr>
          <p:cNvSpPr>
            <a:spLocks noGrp="1"/>
          </p:cNvSpPr>
          <p:nvPr>
            <p:ph type="title"/>
          </p:nvPr>
        </p:nvSpPr>
        <p:spPr>
          <a:xfrm>
            <a:off x="2892956" y="2116945"/>
            <a:ext cx="10881923" cy="1148590"/>
          </a:xfrm>
        </p:spPr>
        <p:txBody>
          <a:bodyPr/>
          <a:lstStyle>
            <a:lvl1pPr>
              <a:defRPr sz="3600" spc="6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9F3B5C86-6C29-0A48-A1E7-454A18B03998}"/>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54372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 Spark">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581EED-33C1-8644-9194-28B05F1054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99FCFABF-5AB7-984F-A931-5AB82D61DD9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2" name="Title 1">
            <a:extLst>
              <a:ext uri="{FF2B5EF4-FFF2-40B4-BE49-F238E27FC236}">
                <a16:creationId xmlns:a16="http://schemas.microsoft.com/office/drawing/2014/main" id="{1D499A61-28DC-8244-973D-ED9281A62E9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3" name="Content Placeholder 2">
            <a:extLst>
              <a:ext uri="{FF2B5EF4-FFF2-40B4-BE49-F238E27FC236}">
                <a16:creationId xmlns:a16="http://schemas.microsoft.com/office/drawing/2014/main" id="{0CE74026-4E55-4947-B107-6F729DA982E0}"/>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25814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dium Blue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6832DAD-02E4-C342-BFBC-9A1778EA11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CD886388-4096-E84F-8836-1F6272F62C1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3" name="Title 1">
            <a:extLst>
              <a:ext uri="{FF2B5EF4-FFF2-40B4-BE49-F238E27FC236}">
                <a16:creationId xmlns:a16="http://schemas.microsoft.com/office/drawing/2014/main" id="{7D646E25-7DE4-AB4F-A92E-A070EBF8DE53}"/>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4" name="Content Placeholder 2">
            <a:extLst>
              <a:ext uri="{FF2B5EF4-FFF2-40B4-BE49-F238E27FC236}">
                <a16:creationId xmlns:a16="http://schemas.microsoft.com/office/drawing/2014/main" id="{F0ACFBE0-15F7-A748-BFE8-941D6B97591C}"/>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251876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ht Blue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99E15A2-25F9-A04A-B77F-D6E63D15C6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425A96C3-15C5-204B-B9A0-43623B7DFA6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7" name="Title 1">
            <a:extLst>
              <a:ext uri="{FF2B5EF4-FFF2-40B4-BE49-F238E27FC236}">
                <a16:creationId xmlns:a16="http://schemas.microsoft.com/office/drawing/2014/main" id="{112FB1D5-071F-EC45-9F0A-B5AD01D6AFD9}"/>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Content Placeholder 2">
            <a:extLst>
              <a:ext uri="{FF2B5EF4-FFF2-40B4-BE49-F238E27FC236}">
                <a16:creationId xmlns:a16="http://schemas.microsoft.com/office/drawing/2014/main" id="{B2558E6D-CC73-F449-BC2D-BE0CC81BF972}"/>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357691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ellow Spar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65329B-378A-F14B-8C56-143AD8E18F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41F99E87-DA55-2D43-90FF-53F42EFF9FF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1" name="Title 1">
            <a:extLst>
              <a:ext uri="{FF2B5EF4-FFF2-40B4-BE49-F238E27FC236}">
                <a16:creationId xmlns:a16="http://schemas.microsoft.com/office/drawing/2014/main" id="{B6509E70-02B3-5A41-9869-6E03C005D06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03930827-32BC-BA4D-9C92-82B5704B0E49}"/>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274524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5CE45E9-1CFF-9647-BCB4-DDFA8842F9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79CD7BF7-1C9C-0647-8E90-A49AC1F7B6C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1" name="Title 1">
            <a:extLst>
              <a:ext uri="{FF2B5EF4-FFF2-40B4-BE49-F238E27FC236}">
                <a16:creationId xmlns:a16="http://schemas.microsoft.com/office/drawing/2014/main" id="{8C98DB3D-D831-7E42-85FE-B5D005043D6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8C424746-120B-6E4B-A47E-F64C25260D5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79021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9B67EF6-36E5-F847-97D2-E60A35F8EE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289F4C2B-1E38-9144-BA34-4DAD19F7D8E0}"/>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809980C4-5593-0F4B-B200-3E40487F9B12}"/>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78294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dium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6373FA3-8D2F-CB42-ADA6-742EC0FE75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93D7C5F2-2A6C-A348-8C76-9660AB513D4A}"/>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DA66A228-94BC-AD45-9853-16F7292A380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592190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21684F-39D5-544C-9E88-AAE05040E0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61C86DC3-1702-D34E-83F8-D97DECA80DFF}"/>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70EB70D1-135F-5547-9059-D32D904F934E}"/>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901503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EFCC5E1-572D-C545-87C4-2166B65EBE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E935EE64-8FD2-B442-A3E8-036103B7C2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3" name="Title 1">
            <a:extLst>
              <a:ext uri="{FF2B5EF4-FFF2-40B4-BE49-F238E27FC236}">
                <a16:creationId xmlns:a16="http://schemas.microsoft.com/office/drawing/2014/main" id="{CFCEE4D1-6042-D041-B5D3-E24DFB225014}"/>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A82C9667-AB02-4E4E-83ED-807B72F3C5CA}"/>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41590145"/>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7904F23-CD26-2347-9E9C-5934ECC776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50464367-E521-A143-AD80-06B67BC42CD4}"/>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E9225AAF-D099-7849-9D0B-51E8E998886B}"/>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39098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6D25FE-D224-F64D-AE68-34237CE029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26098455-1A04-3147-B7D3-0BAE60AEBABF}"/>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AC031C97-C429-6948-AD60-F6791A06772A}"/>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72085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Dark Blue">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69DE68-53C3-D045-B82E-45BCC6FFB377}"/>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5397DB7B-704A-3140-AE9A-D882FD1FAD6C}"/>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23A5BA3B-5F03-FC4E-B806-7A34EDE97FBD}"/>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6985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Medium Blue">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E35130-644A-9A49-A923-EC587F4E05D7}"/>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D5B5EFCC-31E6-744F-AA90-8C668014617F}"/>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46581E17-8CC8-BC41-993A-BA045A9E017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749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Light Blue">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DA4D4D-9A1A-1E43-91D6-8816B183C00C}"/>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8015F53A-CD0E-864A-BDFD-EDBEFB1938AF}"/>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2D9E39CA-C09A-A74B-93C6-76D614E932F6}"/>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7801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Yellow">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8B986C-C35E-074E-9F04-AECB87EDADD7}"/>
              </a:ext>
            </a:extLst>
          </p:cNvPr>
          <p:cNvSpPr>
            <a:spLocks noGrp="1"/>
          </p:cNvSpPr>
          <p:nvPr>
            <p:ph type="sldNum" sz="quarter" idx="11"/>
          </p:nvPr>
        </p:nvSpPr>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9D023FE0-3281-5B42-AC53-2AA6090DE6D6}"/>
              </a:ext>
            </a:extLst>
          </p:cNvPr>
          <p:cNvSpPr>
            <a:spLocks noGrp="1"/>
          </p:cNvSpPr>
          <p:nvPr>
            <p:ph type="title"/>
          </p:nvPr>
        </p:nvSpPr>
        <p:spPr>
          <a:xfrm>
            <a:off x="877682" y="636929"/>
            <a:ext cx="12335398" cy="1148590"/>
          </a:xfrm>
        </p:spPr>
        <p:txBody>
          <a:bodyPr/>
          <a:lstStyle>
            <a:lvl1pPr>
              <a:defRPr sz="360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6769FFF9-60C1-7D4D-9884-1BCF0B2C4C2E}"/>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831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Red">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0000EB-28DE-3B4E-8CC4-711AB3EDB9B2}"/>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BC9EDEA2-3F92-F448-B358-2C83EA2C0749}"/>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C8B901B0-F16B-5643-908A-7DBBF80B282C}"/>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9239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BCAF5C-BDE8-1C42-B3E7-894131AB1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B6EF972C-B50B-ED4E-A29F-1C9414A5499F}"/>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09561721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dium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051BA43-3BF1-3244-A793-77032866EF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2" name="Slide Number Placeholder 5">
            <a:extLst>
              <a:ext uri="{FF2B5EF4-FFF2-40B4-BE49-F238E27FC236}">
                <a16:creationId xmlns:a16="http://schemas.microsoft.com/office/drawing/2014/main" id="{790A1A7E-F172-4948-8B01-5A9FA74ADCBB}"/>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60C1D3EC-1C1B-964D-9B50-6F0CCE184F1E}"/>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4" name="Content Placeholder 2">
            <a:extLst>
              <a:ext uri="{FF2B5EF4-FFF2-40B4-BE49-F238E27FC236}">
                <a16:creationId xmlns:a16="http://schemas.microsoft.com/office/drawing/2014/main" id="{72130C70-FB99-C445-B802-CEA7895C9220}"/>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671FFCA3-733B-AA4D-B18B-EA532E5A4435}"/>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46793567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ght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F5EEBD3-0571-254A-A4B9-D401CA9919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0" name="Title 1">
            <a:extLst>
              <a:ext uri="{FF2B5EF4-FFF2-40B4-BE49-F238E27FC236}">
                <a16:creationId xmlns:a16="http://schemas.microsoft.com/office/drawing/2014/main" id="{4B02F389-9F50-8F4A-93C8-322C2132FFAB}"/>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A07B1CF8-EB82-C044-A5D8-6B3DF1B84DA0}"/>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3F00A8EB-760E-A445-AF11-B6B86B082338}"/>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2" name="Picture Placeholder 8">
            <a:extLst>
              <a:ext uri="{FF2B5EF4-FFF2-40B4-BE49-F238E27FC236}">
                <a16:creationId xmlns:a16="http://schemas.microsoft.com/office/drawing/2014/main" id="{FB923C37-9867-1541-A509-961AAF156DD8}"/>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6873855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DC113C9-E91A-C843-9A3F-E35BB77016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9212B699-44D6-554D-A602-BEA07ACE28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3" name="Title 1">
            <a:extLst>
              <a:ext uri="{FF2B5EF4-FFF2-40B4-BE49-F238E27FC236}">
                <a16:creationId xmlns:a16="http://schemas.microsoft.com/office/drawing/2014/main" id="{D97B1F7B-B799-A647-997F-095337A834E5}"/>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4262950E-345E-5E4E-B095-FF59C1A72001}"/>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40109439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Yellow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B1AF8E6-D809-2740-95CF-8D273F892AC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0" name="Title 1">
            <a:extLst>
              <a:ext uri="{FF2B5EF4-FFF2-40B4-BE49-F238E27FC236}">
                <a16:creationId xmlns:a16="http://schemas.microsoft.com/office/drawing/2014/main" id="{3A3113C1-F776-2140-89F3-4B8AD40BA1F6}"/>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E282BBA1-7B72-0345-9629-D35CE4F5B795}"/>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2AB2971-43A4-3549-8DB1-8105E06CDE8F}"/>
              </a:ext>
            </a:extLst>
          </p:cNvPr>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B0AAE95C-C437-4944-8E09-3257E80D544F}"/>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49421856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C0886DA-9299-EA45-AB5D-13E0679401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3" name="Slide Number Placeholder 5">
            <a:extLst>
              <a:ext uri="{FF2B5EF4-FFF2-40B4-BE49-F238E27FC236}">
                <a16:creationId xmlns:a16="http://schemas.microsoft.com/office/drawing/2014/main" id="{CE8F4866-98E9-A143-959B-CFD738CF0024}"/>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4" name="Title 1">
            <a:extLst>
              <a:ext uri="{FF2B5EF4-FFF2-40B4-BE49-F238E27FC236}">
                <a16:creationId xmlns:a16="http://schemas.microsoft.com/office/drawing/2014/main" id="{84CD6538-34D2-F545-ABCE-C86B579A956B}"/>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947B2496-E7EB-4945-B661-4CE905CCA1D8}"/>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F2288E85-A8B3-6E49-A761-CFC9C7A7AC01}"/>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2206761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rk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C347B2-544A-0644-8071-9A48C199A7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4C31C3E1-661E-084F-8A02-E1432F11A1FD}"/>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53486797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edium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AB0D4E6-3E91-574C-B5DA-7E7E0CD72B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1C086EF6-5296-B045-A54F-1504DE542878}"/>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6" name="Content Placeholder 2">
            <a:extLst>
              <a:ext uri="{FF2B5EF4-FFF2-40B4-BE49-F238E27FC236}">
                <a16:creationId xmlns:a16="http://schemas.microsoft.com/office/drawing/2014/main" id="{FB86740C-0B28-F844-B152-56E2EC34BD6F}"/>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790A1A7E-F172-4948-8B01-5A9FA74ADCBB}"/>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4DE975A0-C0D2-D743-BB50-FC007E34586B}"/>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418807576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ght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4B939A9-82D2-5742-8CEF-F5C37AF125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7579BF84-EFD6-354C-AECA-82C6C053D25D}"/>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6" name="Content Placeholder 2">
            <a:extLst>
              <a:ext uri="{FF2B5EF4-FFF2-40B4-BE49-F238E27FC236}">
                <a16:creationId xmlns:a16="http://schemas.microsoft.com/office/drawing/2014/main" id="{E4D4DC6D-D905-C04B-A35F-47F5A2F3B1E0}"/>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3F00A8EB-760E-A445-AF11-B6B86B082338}"/>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73D5B8B9-5F22-F541-9B39-C95812B2AB75}"/>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88166880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Yellow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728A730-4568-2F46-9F53-26BE07AB1C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F482210C-EE3A-ED41-A34C-D31D902116B3}"/>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6" name="Content Placeholder 2">
            <a:extLst>
              <a:ext uri="{FF2B5EF4-FFF2-40B4-BE49-F238E27FC236}">
                <a16:creationId xmlns:a16="http://schemas.microsoft.com/office/drawing/2014/main" id="{84193779-7EF5-B646-8B51-6398F4A78F82}"/>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2AB2971-43A4-3549-8DB1-8105E06CDE8F}"/>
              </a:ext>
            </a:extLst>
          </p:cNvPr>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1C308541-9995-6A47-BFBF-08933EF1F72C}"/>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94089797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AA36755-37CD-2E4B-81CD-B30B0AEC00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9103E56B-1FA3-E143-AC92-BC9B1F8ED1BC}"/>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0C342CD5-95C2-BB49-A150-EB40FE975C18}"/>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CE8F4866-98E9-A143-959B-CFD738CF0024}"/>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D1E4A357-22A1-7048-93C6-EC5C8355E77E}"/>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49723702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Dark Blue with Picture">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40F62C8E-98E9-A149-99AC-61849F959F3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4" name="Content Placeholder 2">
            <a:extLst>
              <a:ext uri="{FF2B5EF4-FFF2-40B4-BE49-F238E27FC236}">
                <a16:creationId xmlns:a16="http://schemas.microsoft.com/office/drawing/2014/main" id="{23AE0280-A8D6-CD44-9395-A045925FC25B}"/>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B034CAC9-E89B-B64E-A92E-BA0CC339FBC4}"/>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38474962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Medium Blue with Pictur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26132198-AF8D-7541-BE2C-1A2B4426EFED}"/>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7BEED6E6-8D79-8749-853B-92912BC69E2A}"/>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532201-DEC2-7049-9CD0-576FACCB5181}"/>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89370348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Light Blue with Picture">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CC606352-602F-8847-96FE-E67A8AB8304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DD5606C4-A130-F74C-8E30-00D03970CBBC}"/>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D0A0F860-EF0B-D84D-ACFA-073EF5A458FA}"/>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5351740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693E8A1-B643-6E4E-8E9A-E51494C58D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C1DB329C-27FD-4D4B-A092-E5510842E50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2" name="Title 1">
            <a:extLst>
              <a:ext uri="{FF2B5EF4-FFF2-40B4-BE49-F238E27FC236}">
                <a16:creationId xmlns:a16="http://schemas.microsoft.com/office/drawing/2014/main" id="{909E4D2B-2DEA-E743-B3AD-A421408AFEDD}"/>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3" name="Subtitle 2">
            <a:extLst>
              <a:ext uri="{FF2B5EF4-FFF2-40B4-BE49-F238E27FC236}">
                <a16:creationId xmlns:a16="http://schemas.microsoft.com/office/drawing/2014/main" id="{88B92F26-4D14-9C41-8A06-4AF1D668F656}"/>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27749730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Yellow with Picture">
    <p:bg>
      <p:bgPr>
        <a:solidFill>
          <a:schemeClr val="accent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5A64EE4F-5C54-9A4C-99A6-CCA1F4515E96}"/>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C9714751-AFA6-1643-B067-00EB08CE7591}"/>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2"/>
              </a:buClr>
              <a:defRPr lang="en-US" sz="168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6BA07DC0-C703-9D4A-B8A2-493614FF9026}"/>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109001686"/>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Red with Picture">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67969994-B213-5E4C-9C88-7CB4F9D6062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FFA74320-5C10-F048-9B48-AD1C4CE03841}"/>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8">
            <a:extLst>
              <a:ext uri="{FF2B5EF4-FFF2-40B4-BE49-F238E27FC236}">
                <a16:creationId xmlns:a16="http://schemas.microsoft.com/office/drawing/2014/main" id="{AD337DD5-0F7E-E04F-B8D8-FEE864CCBE2A}"/>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37841990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1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lue with Large Spark">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082C429-A4A0-C949-BE3A-2269A64C9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2" name="Graphic 11">
            <a:extLst>
              <a:ext uri="{FF2B5EF4-FFF2-40B4-BE49-F238E27FC236}">
                <a16:creationId xmlns:a16="http://schemas.microsoft.com/office/drawing/2014/main" id="{F980F46E-924D-124C-B507-3F0748E30CE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3" name="Title 1">
            <a:extLst>
              <a:ext uri="{FF2B5EF4-FFF2-40B4-BE49-F238E27FC236}">
                <a16:creationId xmlns:a16="http://schemas.microsoft.com/office/drawing/2014/main" id="{C1B52099-7585-9D48-9924-9F4490212590}"/>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4570F028-D712-404D-8442-2CC614B1C7DA}"/>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822644036"/>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edium Blue with Large Spark">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45127DF-89D8-354A-947D-ABE138F0EC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56B885EA-A31B-A543-A5DA-F7E31F1EF13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C83213F4-DD72-464B-9C12-C5415D9FE8B0}"/>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EF1F5700-85C7-1E4F-94D2-9B35DD92BE36}"/>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3463304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ight Blue with Large Spark">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E0B03CA-75A2-8F4B-959D-15777489B8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10E7C45F-BFE5-4C44-927C-6039016D8F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1C58AD59-79D9-B849-8AFE-B4C303CF8698}"/>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FD9F1D18-B4B2-5240-840F-4FBCEB167400}"/>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64769421"/>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Yellow with Large Spark">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57BF59A-8D28-9744-A3D0-5265800F31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2" name="Graphic 11">
            <a:extLst>
              <a:ext uri="{FF2B5EF4-FFF2-40B4-BE49-F238E27FC236}">
                <a16:creationId xmlns:a16="http://schemas.microsoft.com/office/drawing/2014/main" id="{51DF1BEB-11A1-3044-83BF-50E835E9F21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4" name="Title 1">
            <a:extLst>
              <a:ext uri="{FF2B5EF4-FFF2-40B4-BE49-F238E27FC236}">
                <a16:creationId xmlns:a16="http://schemas.microsoft.com/office/drawing/2014/main" id="{D23867A0-497C-EA40-B675-03E63490B439}"/>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Subtitle 2">
            <a:extLst>
              <a:ext uri="{FF2B5EF4-FFF2-40B4-BE49-F238E27FC236}">
                <a16:creationId xmlns:a16="http://schemas.microsoft.com/office/drawing/2014/main" id="{E515133C-B150-5F4A-A4D0-D7F679ED034F}"/>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75709495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4000794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866" r:id="rId6"/>
    <p:sldLayoutId id="2147483867" r:id="rId7"/>
    <p:sldLayoutId id="2147483868" r:id="rId8"/>
    <p:sldLayoutId id="2147483869" r:id="rId9"/>
    <p:sldLayoutId id="2147483870" r:id="rId10"/>
    <p:sldLayoutId id="2147483792" r:id="rId11"/>
    <p:sldLayoutId id="2147483793" r:id="rId12"/>
    <p:sldLayoutId id="2147483794" r:id="rId13"/>
    <p:sldLayoutId id="2147483795" r:id="rId14"/>
    <p:sldLayoutId id="2147483796" r:id="rId15"/>
    <p:sldLayoutId id="2147483877" r:id="rId16"/>
  </p:sldLayoutIdLst>
  <p:hf hd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49295717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Lst>
  <p:hf hd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277012731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03" r:id="rId6"/>
    <p:sldLayoutId id="2147483804" r:id="rId7"/>
    <p:sldLayoutId id="2147483805" r:id="rId8"/>
    <p:sldLayoutId id="2147483806" r:id="rId9"/>
    <p:sldLayoutId id="2147483807" r:id="rId10"/>
    <p:sldLayoutId id="2147483818" r:id="rId11"/>
    <p:sldLayoutId id="2147483819" r:id="rId12"/>
    <p:sldLayoutId id="2147483820" r:id="rId13"/>
    <p:sldLayoutId id="2147483821" r:id="rId14"/>
    <p:sldLayoutId id="2147483822" r:id="rId15"/>
  </p:sldLayoutIdLst>
  <p:hf hd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333998385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49" r:id="rId11"/>
    <p:sldLayoutId id="2147483850" r:id="rId12"/>
    <p:sldLayoutId id="2147483851" r:id="rId13"/>
    <p:sldLayoutId id="2147483852" r:id="rId14"/>
    <p:sldLayoutId id="2147483853" r:id="rId15"/>
  </p:sldLayoutIdLst>
  <p:hf hd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166268"/>
      </p:ext>
    </p:extLst>
  </p:cSld>
  <p:clrMap bg1="lt1" tx1="dk1" bg2="lt2" tx2="dk2" accent1="accent1" accent2="accent2" accent3="accent3" accent4="accent4" accent5="accent5" accent6="accent6" hlink="hlink" folHlink="folHlink"/>
  <p:sldLayoutIdLst>
    <p:sldLayoutId id="2147483865" r:id="rId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ucare.org/health-plans/medicare/isnp/?utm_source=brand&amp;utm_medium=print&amp;utm_campaign=isnp2020&amp;utm_content=advocate" TargetMode="External"/><Relationship Id="rId2" Type="http://schemas.openxmlformats.org/officeDocument/2006/relationships/image" Target="../media/image20.jpeg"/><Relationship Id="rId1" Type="http://schemas.openxmlformats.org/officeDocument/2006/relationships/slideLayout" Target="../slideLayouts/slideLayout16.xml"/><Relationship Id="rId5" Type="http://schemas.openxmlformats.org/officeDocument/2006/relationships/image" Target="../media/image22.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ucare.org/health-plans/medicare/isnp/?utm_source=brand&amp;utm_medium=print&amp;utm_campaign=isnp2020&amp;utm_content=advocate" TargetMode="Externa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2.xml"/><Relationship Id="rId6" Type="http://schemas.openxmlformats.org/officeDocument/2006/relationships/hyperlink" Target="https://www.ucare.org/health-plans/medicare/isnp/enroll-now" TargetMode="External"/><Relationship Id="rId5" Type="http://schemas.openxmlformats.org/officeDocument/2006/relationships/hyperlink" Target="https://www.ucare.org/health-wellness/fitness-wellness" TargetMode="External"/><Relationship Id="rId4" Type="http://schemas.openxmlformats.org/officeDocument/2006/relationships/image" Target="../media/image32.svg"/></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C4B0FD-5F77-433D-950B-A15A779E50E4}" type="slidenum">
              <a:rPr lang="en-US" smtClean="0"/>
              <a:t>1</a:t>
            </a:fld>
            <a:endParaRPr lang="en-US"/>
          </a:p>
        </p:txBody>
      </p:sp>
      <p:sp>
        <p:nvSpPr>
          <p:cNvPr id="6" name="Title 5">
            <a:extLst>
              <a:ext uri="{FF2B5EF4-FFF2-40B4-BE49-F238E27FC236}">
                <a16:creationId xmlns:a16="http://schemas.microsoft.com/office/drawing/2014/main" id="{AAAD224A-5A52-C247-8417-4CE926F1C5D4}"/>
              </a:ext>
            </a:extLst>
          </p:cNvPr>
          <p:cNvSpPr>
            <a:spLocks noGrp="1"/>
          </p:cNvSpPr>
          <p:nvPr>
            <p:ph type="ctrTitle"/>
          </p:nvPr>
        </p:nvSpPr>
        <p:spPr>
          <a:xfrm>
            <a:off x="1118317" y="2713679"/>
            <a:ext cx="12561099" cy="3814712"/>
          </a:xfrm>
        </p:spPr>
        <p:txBody>
          <a:bodyPr/>
          <a:lstStyle/>
          <a:p>
            <a:r>
              <a:rPr lang="en-US" dirty="0">
                <a:latin typeface="Verdana"/>
                <a:ea typeface="Verdana"/>
              </a:rPr>
              <a:t>Introduction to the Institutional Special Needs Plan (I-SNP) </a:t>
            </a:r>
            <a:br>
              <a:rPr lang="en-US" dirty="0">
                <a:latin typeface="Verdana"/>
                <a:ea typeface="Verdana"/>
              </a:rPr>
            </a:br>
            <a:r>
              <a:rPr lang="en-US" sz="3600" dirty="0">
                <a:latin typeface="Verdana"/>
                <a:ea typeface="Verdana"/>
              </a:rPr>
              <a:t>2024</a:t>
            </a:r>
          </a:p>
        </p:txBody>
      </p:sp>
    </p:spTree>
    <p:extLst>
      <p:ext uri="{BB962C8B-B14F-4D97-AF65-F5344CB8AC3E}">
        <p14:creationId xmlns:p14="http://schemas.microsoft.com/office/powerpoint/2010/main" val="252384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question mark of a typewriter type bar">
            <a:extLst>
              <a:ext uri="{FF2B5EF4-FFF2-40B4-BE49-F238E27FC236}">
                <a16:creationId xmlns:a16="http://schemas.microsoft.com/office/drawing/2014/main" id="{BAC8D4D3-97B1-4B92-AC26-809A46C4ACCB}"/>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r="16620"/>
          <a:stretch/>
        </p:blipFill>
        <p:spPr>
          <a:xfrm>
            <a:off x="1" y="0"/>
            <a:ext cx="14630403" cy="8229600"/>
          </a:xfrm>
          <a:prstGeom prst="rect">
            <a:avLst/>
          </a:prstGeom>
        </p:spPr>
      </p:pic>
      <p:sp>
        <p:nvSpPr>
          <p:cNvPr id="4" name="Flowchart: Alternate Process 3">
            <a:extLst>
              <a:ext uri="{FF2B5EF4-FFF2-40B4-BE49-F238E27FC236}">
                <a16:creationId xmlns:a16="http://schemas.microsoft.com/office/drawing/2014/main" id="{63E996B9-FA4B-4B67-9F6C-9B9974393E1D}"/>
              </a:ext>
            </a:extLst>
          </p:cNvPr>
          <p:cNvSpPr/>
          <p:nvPr/>
        </p:nvSpPr>
        <p:spPr>
          <a:xfrm>
            <a:off x="711518" y="357235"/>
            <a:ext cx="7657567" cy="1376853"/>
          </a:xfrm>
          <a:prstGeom prst="flowChartAlternateProcess">
            <a:avLst/>
          </a:prstGeom>
          <a:effectLst>
            <a:glow rad="1397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FC4B0FD-5F77-433D-950B-A15A779E50E4}" type="slidenum">
              <a:rPr lang="en-US" smtClean="0"/>
              <a:pPr/>
              <a:t>2</a:t>
            </a:fld>
            <a:endParaRPr lang="en-US"/>
          </a:p>
        </p:txBody>
      </p:sp>
      <p:sp>
        <p:nvSpPr>
          <p:cNvPr id="8" name="Title 7">
            <a:extLst>
              <a:ext uri="{FF2B5EF4-FFF2-40B4-BE49-F238E27FC236}">
                <a16:creationId xmlns:a16="http://schemas.microsoft.com/office/drawing/2014/main" id="{B9FE6ED2-3469-B842-AAE4-BE75F0249E21}"/>
              </a:ext>
            </a:extLst>
          </p:cNvPr>
          <p:cNvSpPr>
            <a:spLocks noGrp="1"/>
          </p:cNvSpPr>
          <p:nvPr>
            <p:ph type="title"/>
          </p:nvPr>
        </p:nvSpPr>
        <p:spPr>
          <a:xfrm>
            <a:off x="1815154" y="471367"/>
            <a:ext cx="5450294" cy="1148590"/>
          </a:xfrm>
        </p:spPr>
        <p:txBody>
          <a:bodyPr/>
          <a:lstStyle/>
          <a:p>
            <a:r>
              <a:rPr lang="en-US" sz="4800" dirty="0"/>
              <a:t>What is ISNP?</a:t>
            </a:r>
          </a:p>
        </p:txBody>
      </p:sp>
      <p:sp>
        <p:nvSpPr>
          <p:cNvPr id="2" name="TextBox 1">
            <a:extLst>
              <a:ext uri="{FF2B5EF4-FFF2-40B4-BE49-F238E27FC236}">
                <a16:creationId xmlns:a16="http://schemas.microsoft.com/office/drawing/2014/main" id="{E41C4CF9-D7DF-4438-A8C6-CC55EB7DE395}"/>
              </a:ext>
            </a:extLst>
          </p:cNvPr>
          <p:cNvSpPr txBox="1"/>
          <p:nvPr/>
        </p:nvSpPr>
        <p:spPr>
          <a:xfrm>
            <a:off x="1073888" y="1848220"/>
            <a:ext cx="9614330" cy="5561138"/>
          </a:xfrm>
          <a:prstGeom prst="rect">
            <a:avLst/>
          </a:prstGeom>
          <a:noFill/>
        </p:spPr>
        <p:txBody>
          <a:bodyPr wrap="square" lIns="91440" tIns="45720" rIns="91440" bIns="45720" rtlCol="0" anchor="t">
            <a:spAutoFit/>
          </a:bodyPr>
          <a:lstStyle/>
          <a:p>
            <a:endParaRPr lang="en-US" dirty="0"/>
          </a:p>
          <a:p>
            <a:r>
              <a:rPr lang="en-US" dirty="0"/>
              <a:t>ISNP is a type of Medicare Advantage coordinated care plan specifically designed to meet the needs of individuals living in a Long-Term Care facility or Assisted Living facility and require an institutional level of care. </a:t>
            </a:r>
          </a:p>
          <a:p>
            <a:endParaRPr lang="en-US" dirty="0"/>
          </a:p>
          <a:p>
            <a:endParaRPr lang="en-US" dirty="0"/>
          </a:p>
          <a:p>
            <a:pPr lvl="0"/>
            <a:r>
              <a:rPr lang="en-US" dirty="0"/>
              <a:t>UCare started offering ISNP plans as of January 2021.</a:t>
            </a:r>
          </a:p>
          <a:p>
            <a:endParaRPr lang="en-US" sz="2000" dirty="0"/>
          </a:p>
          <a:p>
            <a:endParaRPr lang="en-US" sz="2000" dirty="0"/>
          </a:p>
          <a:p>
            <a:pPr marL="342900" indent="-342900">
              <a:buFont typeface="Wingdings" panose="05000000000000000000" pitchFamily="2" charset="2"/>
              <a:buChar char="Ø"/>
            </a:pPr>
            <a:endParaRPr lang="en-US" sz="2000" dirty="0"/>
          </a:p>
          <a:p>
            <a:endParaRPr lang="en-US" sz="2000" dirty="0"/>
          </a:p>
          <a:p>
            <a:endParaRPr lang="en-US" sz="2000" dirty="0"/>
          </a:p>
          <a:p>
            <a:r>
              <a:rPr lang="en-US" sz="2400" dirty="0"/>
              <a:t>Learn more: </a:t>
            </a:r>
            <a:r>
              <a:rPr lang="en-US" sz="2000" dirty="0">
                <a:hlinkClick r:id="rId3"/>
              </a:rPr>
              <a:t>Advocate Choice Medicare Plans (ISNP) | UCare</a:t>
            </a:r>
            <a:endParaRPr lang="en-US" sz="2000" dirty="0">
              <a:ea typeface="Verdana"/>
            </a:endParaRPr>
          </a:p>
          <a:p>
            <a:pPr marL="457200" indent="-457200">
              <a:buFont typeface="Wingdings" panose="05000000000000000000" pitchFamily="2" charset="2"/>
              <a:buChar char="Ø"/>
            </a:pPr>
            <a:endParaRPr lang="en-US" dirty="0"/>
          </a:p>
        </p:txBody>
      </p:sp>
      <p:pic>
        <p:nvPicPr>
          <p:cNvPr id="9" name="Graphic 8" descr="Badge New outline">
            <a:extLst>
              <a:ext uri="{FF2B5EF4-FFF2-40B4-BE49-F238E27FC236}">
                <a16:creationId xmlns:a16="http://schemas.microsoft.com/office/drawing/2014/main" id="{A1960B3D-6285-4773-9851-B17BF58CAB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907" y="2214966"/>
            <a:ext cx="914400" cy="914400"/>
          </a:xfrm>
          <a:prstGeom prst="rect">
            <a:avLst/>
          </a:prstGeom>
        </p:spPr>
      </p:pic>
      <p:pic>
        <p:nvPicPr>
          <p:cNvPr id="10" name="Graphic 9" descr="Badge New outline">
            <a:extLst>
              <a:ext uri="{FF2B5EF4-FFF2-40B4-BE49-F238E27FC236}">
                <a16:creationId xmlns:a16="http://schemas.microsoft.com/office/drawing/2014/main" id="{25DE1E37-7AC8-45DA-B9B4-FE4F0B0245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488" y="4524644"/>
            <a:ext cx="914400" cy="914400"/>
          </a:xfrm>
          <a:prstGeom prst="rect">
            <a:avLst/>
          </a:prstGeom>
        </p:spPr>
      </p:pic>
    </p:spTree>
    <p:extLst>
      <p:ext uri="{BB962C8B-B14F-4D97-AF65-F5344CB8AC3E}">
        <p14:creationId xmlns:p14="http://schemas.microsoft.com/office/powerpoint/2010/main" val="137383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C930768-5045-4B4E-AD7F-845C3E6AC8AB}"/>
              </a:ext>
            </a:extLst>
          </p:cNvPr>
          <p:cNvGraphicFramePr>
            <a:graphicFrameLocks noGrp="1"/>
          </p:cNvGraphicFramePr>
          <p:nvPr>
            <p:ph idx="1"/>
            <p:extLst>
              <p:ext uri="{D42A27DB-BD31-4B8C-83A1-F6EECF244321}">
                <p14:modId xmlns:p14="http://schemas.microsoft.com/office/powerpoint/2010/main" val="3952865966"/>
              </p:ext>
            </p:extLst>
          </p:nvPr>
        </p:nvGraphicFramePr>
        <p:xfrm>
          <a:off x="765874" y="2433909"/>
          <a:ext cx="11198818"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A6166B4-875C-8C46-8372-52E99FD976A7}"/>
              </a:ext>
            </a:extLst>
          </p:cNvPr>
          <p:cNvSpPr>
            <a:spLocks noGrp="1"/>
          </p:cNvSpPr>
          <p:nvPr>
            <p:ph type="sldNum" sz="quarter" idx="4294967295"/>
          </p:nvPr>
        </p:nvSpPr>
        <p:spPr>
          <a:xfrm>
            <a:off x="12161838" y="7713663"/>
            <a:ext cx="2468562" cy="438150"/>
          </a:xfrm>
        </p:spPr>
        <p:txBody>
          <a:bodyPr/>
          <a:lstStyle/>
          <a:p>
            <a:fld id="{1FC4B0FD-5F77-433D-950B-A15A779E50E4}" type="slidenum">
              <a:rPr lang="en-US" smtClean="0">
                <a:solidFill>
                  <a:schemeClr val="bg2"/>
                </a:solidFill>
              </a:rPr>
              <a:pPr/>
              <a:t>3</a:t>
            </a:fld>
            <a:endParaRPr lang="en-US">
              <a:solidFill>
                <a:schemeClr val="bg2"/>
              </a:solidFill>
            </a:endParaRPr>
          </a:p>
        </p:txBody>
      </p:sp>
      <p:sp>
        <p:nvSpPr>
          <p:cNvPr id="2" name="Title 1">
            <a:extLst>
              <a:ext uri="{FF2B5EF4-FFF2-40B4-BE49-F238E27FC236}">
                <a16:creationId xmlns:a16="http://schemas.microsoft.com/office/drawing/2014/main" id="{DA8F784E-0DAF-904A-8FB5-1BBE1E36104C}"/>
              </a:ext>
            </a:extLst>
          </p:cNvPr>
          <p:cNvSpPr>
            <a:spLocks noGrp="1"/>
          </p:cNvSpPr>
          <p:nvPr>
            <p:ph type="title"/>
          </p:nvPr>
        </p:nvSpPr>
        <p:spPr>
          <a:xfrm>
            <a:off x="257907" y="-650929"/>
            <a:ext cx="13798325" cy="2873110"/>
          </a:xfrm>
        </p:spPr>
        <p:txBody>
          <a:bodyPr/>
          <a:lstStyle/>
          <a:p>
            <a:r>
              <a:rPr lang="en-US" dirty="0">
                <a:latin typeface="Verdana"/>
                <a:ea typeface="Verdana"/>
              </a:rPr>
              <a:t>Qualifying for ISNP</a:t>
            </a:r>
          </a:p>
        </p:txBody>
      </p:sp>
      <p:sp>
        <p:nvSpPr>
          <p:cNvPr id="6" name="TextBox 5">
            <a:extLst>
              <a:ext uri="{FF2B5EF4-FFF2-40B4-BE49-F238E27FC236}">
                <a16:creationId xmlns:a16="http://schemas.microsoft.com/office/drawing/2014/main" id="{E0C78B58-AF83-4CB6-9C7A-3576C71113CB}"/>
              </a:ext>
            </a:extLst>
          </p:cNvPr>
          <p:cNvSpPr txBox="1"/>
          <p:nvPr/>
        </p:nvSpPr>
        <p:spPr>
          <a:xfrm>
            <a:off x="257906" y="6485800"/>
            <a:ext cx="11406009" cy="461665"/>
          </a:xfrm>
          <a:prstGeom prst="rect">
            <a:avLst/>
          </a:prstGeom>
          <a:noFill/>
        </p:spPr>
        <p:txBody>
          <a:bodyPr wrap="square" rtlCol="0">
            <a:spAutoFit/>
          </a:bodyPr>
          <a:lstStyle/>
          <a:p>
            <a:r>
              <a:rPr lang="en-US" sz="2400" dirty="0"/>
              <a:t>Learn more: </a:t>
            </a:r>
            <a:r>
              <a:rPr lang="en-US" sz="2000" dirty="0">
                <a:hlinkClick r:id="rId7"/>
              </a:rPr>
              <a:t>Advocate Choice Medicare Plans (ISNP) | UCare</a:t>
            </a:r>
            <a:endParaRPr lang="en-US" sz="2000" dirty="0"/>
          </a:p>
        </p:txBody>
      </p:sp>
    </p:spTree>
    <p:extLst>
      <p:ext uri="{BB962C8B-B14F-4D97-AF65-F5344CB8AC3E}">
        <p14:creationId xmlns:p14="http://schemas.microsoft.com/office/powerpoint/2010/main" val="254289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DA7F41-A3D2-452F-93B5-7E4C689A812C}"/>
              </a:ext>
            </a:extLst>
          </p:cNvPr>
          <p:cNvSpPr>
            <a:spLocks noGrp="1"/>
          </p:cNvSpPr>
          <p:nvPr>
            <p:ph idx="1"/>
          </p:nvPr>
        </p:nvSpPr>
        <p:spPr>
          <a:xfrm>
            <a:off x="2160368" y="2083130"/>
            <a:ext cx="9711752" cy="3960720"/>
          </a:xfrm>
        </p:spPr>
        <p:txBody>
          <a:bodyPr/>
          <a:lstStyle/>
          <a:p>
            <a:endParaRPr lang="en-US" b="0" i="0" dirty="0">
              <a:solidFill>
                <a:srgbClr val="FFFFFF"/>
              </a:solidFill>
              <a:effectLst/>
              <a:latin typeface="-apple-system"/>
            </a:endParaRPr>
          </a:p>
          <a:p>
            <a:endParaRPr lang="en-US" dirty="0">
              <a:solidFill>
                <a:srgbClr val="FFFFFF"/>
              </a:solidFill>
              <a:latin typeface="-apple-system"/>
            </a:endParaRPr>
          </a:p>
          <a:p>
            <a:endParaRPr lang="en-US" b="0" i="0" dirty="0">
              <a:solidFill>
                <a:srgbClr val="FFFFFF"/>
              </a:solidFill>
              <a:effectLst/>
              <a:latin typeface="-apple-system"/>
            </a:endParaRPr>
          </a:p>
          <a:p>
            <a:endParaRPr lang="en-US" dirty="0">
              <a:solidFill>
                <a:srgbClr val="FFFFFF"/>
              </a:solidFill>
              <a:latin typeface="-apple-system"/>
            </a:endParaRPr>
          </a:p>
          <a:p>
            <a:endParaRPr lang="en-US" b="0" i="0" dirty="0">
              <a:solidFill>
                <a:srgbClr val="FFFFFF"/>
              </a:solidFill>
              <a:effectLst/>
              <a:latin typeface="-apple-system"/>
            </a:endParaRPr>
          </a:p>
          <a:p>
            <a:endParaRPr lang="en-US" dirty="0">
              <a:solidFill>
                <a:srgbClr val="FFFFFF"/>
              </a:solidFill>
              <a:latin typeface="-apple-system"/>
            </a:endParaRPr>
          </a:p>
          <a:p>
            <a:endParaRPr lang="en-US" b="0" i="0" dirty="0">
              <a:solidFill>
                <a:srgbClr val="FFFFFF"/>
              </a:solidFill>
              <a:effectLst/>
              <a:latin typeface="-apple-system"/>
            </a:endParaRPr>
          </a:p>
          <a:p>
            <a:endParaRPr lang="en-US" dirty="0">
              <a:solidFill>
                <a:srgbClr val="FFFFFF"/>
              </a:solidFill>
              <a:latin typeface="-apple-system"/>
            </a:endParaRPr>
          </a:p>
          <a:p>
            <a:endParaRPr lang="en-US" b="0" i="0" dirty="0">
              <a:solidFill>
                <a:srgbClr val="FFFFFF"/>
              </a:solidFill>
              <a:effectLst/>
              <a:latin typeface="-apple-system"/>
            </a:endParaRPr>
          </a:p>
          <a:p>
            <a:endParaRPr lang="en-US" dirty="0">
              <a:solidFill>
                <a:srgbClr val="FFFFFF"/>
              </a:solidFill>
              <a:latin typeface="-apple-system"/>
            </a:endParaRPr>
          </a:p>
          <a:p>
            <a:endParaRPr lang="en-US" b="0" i="0" dirty="0">
              <a:solidFill>
                <a:srgbClr val="FFFFFF"/>
              </a:solidFill>
              <a:effectLst/>
              <a:latin typeface="-apple-system"/>
            </a:endParaRPr>
          </a:p>
          <a:p>
            <a:endParaRPr lang="en-US" dirty="0">
              <a:solidFill>
                <a:srgbClr val="FFFFFF"/>
              </a:solidFill>
              <a:latin typeface="-apple-system"/>
            </a:endParaRPr>
          </a:p>
          <a:p>
            <a:endParaRPr lang="en-US" b="0" i="0" dirty="0">
              <a:solidFill>
                <a:srgbClr val="FFFFFF"/>
              </a:solidFill>
              <a:effectLst/>
              <a:latin typeface="-apple-system"/>
            </a:endParaRPr>
          </a:p>
        </p:txBody>
      </p:sp>
      <p:sp>
        <p:nvSpPr>
          <p:cNvPr id="2" name="Slide Number Placeholder 1">
            <a:extLst>
              <a:ext uri="{FF2B5EF4-FFF2-40B4-BE49-F238E27FC236}">
                <a16:creationId xmlns:a16="http://schemas.microsoft.com/office/drawing/2014/main" id="{EA1964DF-540B-4E59-B470-88BFACC287A6}"/>
              </a:ext>
            </a:extLst>
          </p:cNvPr>
          <p:cNvSpPr>
            <a:spLocks noGrp="1"/>
          </p:cNvSpPr>
          <p:nvPr>
            <p:ph type="sldNum" sz="quarter" idx="12"/>
          </p:nvPr>
        </p:nvSpPr>
        <p:spPr/>
        <p:txBody>
          <a:bodyPr/>
          <a:lstStyle/>
          <a:p>
            <a:fld id="{1FC4B0FD-5F77-433D-950B-A15A779E50E4}" type="slidenum">
              <a:rPr lang="en-US" smtClean="0"/>
              <a:pPr/>
              <a:t>4</a:t>
            </a:fld>
            <a:endParaRPr lang="en-US"/>
          </a:p>
        </p:txBody>
      </p:sp>
      <p:sp>
        <p:nvSpPr>
          <p:cNvPr id="3" name="Title 2">
            <a:extLst>
              <a:ext uri="{FF2B5EF4-FFF2-40B4-BE49-F238E27FC236}">
                <a16:creationId xmlns:a16="http://schemas.microsoft.com/office/drawing/2014/main" id="{3D00C9E3-04F8-4630-816B-103451A66186}"/>
              </a:ext>
            </a:extLst>
          </p:cNvPr>
          <p:cNvSpPr>
            <a:spLocks noGrp="1"/>
          </p:cNvSpPr>
          <p:nvPr>
            <p:ph type="title"/>
          </p:nvPr>
        </p:nvSpPr>
        <p:spPr/>
        <p:txBody>
          <a:bodyPr/>
          <a:lstStyle/>
          <a:p>
            <a:r>
              <a:rPr lang="en-US" sz="4000" dirty="0"/>
              <a:t>     2024 </a:t>
            </a:r>
            <a:br>
              <a:rPr lang="en-US" sz="4000" dirty="0"/>
            </a:br>
            <a:r>
              <a:rPr lang="en-US" sz="4000" dirty="0"/>
              <a:t>Service Area</a:t>
            </a:r>
          </a:p>
        </p:txBody>
      </p:sp>
      <p:pic>
        <p:nvPicPr>
          <p:cNvPr id="5" name="Picture 4">
            <a:extLst>
              <a:ext uri="{FF2B5EF4-FFF2-40B4-BE49-F238E27FC236}">
                <a16:creationId xmlns:a16="http://schemas.microsoft.com/office/drawing/2014/main" id="{72A07325-9282-7499-3354-769275DE4406}"/>
              </a:ext>
            </a:extLst>
          </p:cNvPr>
          <p:cNvPicPr>
            <a:picLocks noChangeAspect="1"/>
          </p:cNvPicPr>
          <p:nvPr/>
        </p:nvPicPr>
        <p:blipFill>
          <a:blip r:embed="rId2"/>
          <a:stretch>
            <a:fillRect/>
          </a:stretch>
        </p:blipFill>
        <p:spPr>
          <a:xfrm>
            <a:off x="4434423" y="305924"/>
            <a:ext cx="8390781" cy="7083415"/>
          </a:xfrm>
          <a:prstGeom prst="rect">
            <a:avLst/>
          </a:prstGeom>
        </p:spPr>
      </p:pic>
    </p:spTree>
    <p:extLst>
      <p:ext uri="{BB962C8B-B14F-4D97-AF65-F5344CB8AC3E}">
        <p14:creationId xmlns:p14="http://schemas.microsoft.com/office/powerpoint/2010/main" val="8884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FE6ED2-3469-B842-AAE4-BE75F0249E21}"/>
              </a:ext>
            </a:extLst>
          </p:cNvPr>
          <p:cNvSpPr>
            <a:spLocks noGrp="1"/>
          </p:cNvSpPr>
          <p:nvPr>
            <p:ph type="title"/>
          </p:nvPr>
        </p:nvSpPr>
        <p:spPr>
          <a:xfrm>
            <a:off x="899665" y="461884"/>
            <a:ext cx="12335398" cy="1148590"/>
          </a:xfrm>
        </p:spPr>
        <p:txBody>
          <a:bodyPr/>
          <a:lstStyle/>
          <a:p>
            <a:r>
              <a:rPr lang="en-US" dirty="0"/>
              <a:t>Why Choose ISNP?</a:t>
            </a:r>
            <a:endParaRPr lang="en-US" sz="2400" dirty="0"/>
          </a:p>
        </p:txBody>
      </p:sp>
      <p:sp>
        <p:nvSpPr>
          <p:cNvPr id="9" name="Content Placeholder 8">
            <a:extLst>
              <a:ext uri="{FF2B5EF4-FFF2-40B4-BE49-F238E27FC236}">
                <a16:creationId xmlns:a16="http://schemas.microsoft.com/office/drawing/2014/main" id="{093EDC94-35AE-2F47-B526-3C9981AAB140}"/>
              </a:ext>
            </a:extLst>
          </p:cNvPr>
          <p:cNvSpPr>
            <a:spLocks noGrp="1"/>
          </p:cNvSpPr>
          <p:nvPr>
            <p:ph idx="4294967295"/>
          </p:nvPr>
        </p:nvSpPr>
        <p:spPr>
          <a:xfrm>
            <a:off x="1866875" y="1969011"/>
            <a:ext cx="11427095" cy="5027589"/>
          </a:xfrm>
        </p:spPr>
        <p:txBody>
          <a:bodyPr/>
          <a:lstStyle/>
          <a:p>
            <a:pPr marL="0" indent="0">
              <a:spcAft>
                <a:spcPts val="0"/>
              </a:spcAft>
              <a:buNone/>
            </a:pPr>
            <a:r>
              <a:rPr lang="en-US" sz="2400" b="1" dirty="0">
                <a:solidFill>
                  <a:schemeClr val="tx2"/>
                </a:solidFill>
              </a:rPr>
              <a:t>Care Coordinator</a:t>
            </a:r>
          </a:p>
          <a:p>
            <a:pPr marL="0" indent="0">
              <a:spcAft>
                <a:spcPts val="0"/>
              </a:spcAft>
              <a:buNone/>
            </a:pPr>
            <a:r>
              <a:rPr lang="en-US" sz="1600" dirty="0"/>
              <a:t>Care Coordinators provide support, education and improve access to health care to optimize health outcomes! They</a:t>
            </a:r>
            <a:r>
              <a:rPr lang="en-US" sz="1600" dirty="0">
                <a:latin typeface="+mj-lt"/>
              </a:rPr>
              <a:t> </a:t>
            </a:r>
            <a:r>
              <a:rPr lang="en-US" sz="1600" dirty="0">
                <a:latin typeface="+mj-lt"/>
                <a:cs typeface="Calibri" panose="020F0502020204030204" pitchFamily="34" charset="0"/>
              </a:rPr>
              <a:t>c</a:t>
            </a:r>
            <a:r>
              <a:rPr lang="en-US" sz="1600" dirty="0">
                <a:effectLst/>
                <a:latin typeface="+mj-lt"/>
                <a:ea typeface="Times New Roman" panose="02020603050405020304" pitchFamily="18" charset="0"/>
                <a:cs typeface="Calibri" panose="020F0502020204030204" pitchFamily="34" charset="0"/>
              </a:rPr>
              <a:t>ollaborate with members and/or designees, primary care physicians, facility staff, providers, and other specialists to assure appropriateness of service that meets member needs and ensures desired outcomes. </a:t>
            </a:r>
            <a:endParaRPr lang="en-US" sz="2400" b="1" dirty="0">
              <a:solidFill>
                <a:schemeClr val="tx2"/>
              </a:solidFill>
              <a:latin typeface="+mj-lt"/>
            </a:endParaRPr>
          </a:p>
          <a:p>
            <a:pPr marL="0" indent="0">
              <a:spcAft>
                <a:spcPts val="0"/>
              </a:spcAft>
              <a:buNone/>
            </a:pPr>
            <a:endParaRPr lang="en-US" sz="1200" b="1" dirty="0">
              <a:solidFill>
                <a:schemeClr val="tx2"/>
              </a:solidFill>
            </a:endParaRPr>
          </a:p>
          <a:p>
            <a:pPr marL="0" indent="0">
              <a:spcAft>
                <a:spcPts val="0"/>
              </a:spcAft>
              <a:buNone/>
            </a:pPr>
            <a:endParaRPr lang="en-US" sz="1200" b="1" dirty="0">
              <a:solidFill>
                <a:schemeClr val="tx2"/>
              </a:solidFill>
            </a:endParaRPr>
          </a:p>
          <a:p>
            <a:pPr marL="0" indent="0">
              <a:spcAft>
                <a:spcPts val="0"/>
              </a:spcAft>
              <a:buNone/>
            </a:pPr>
            <a:r>
              <a:rPr lang="en-US" sz="2400" b="1" dirty="0">
                <a:solidFill>
                  <a:schemeClr val="tx2"/>
                </a:solidFill>
              </a:rPr>
              <a:t>Supplemental Benefits</a:t>
            </a:r>
            <a:endParaRPr lang="en-US" sz="2400" b="1" dirty="0">
              <a:solidFill>
                <a:srgbClr val="2F7FE1"/>
              </a:solidFill>
            </a:endParaRPr>
          </a:p>
          <a:p>
            <a:pPr marL="0" indent="0">
              <a:spcAft>
                <a:spcPts val="0"/>
              </a:spcAft>
              <a:buClr>
                <a:srgbClr val="00205B"/>
              </a:buClr>
              <a:buNone/>
            </a:pPr>
            <a:r>
              <a:rPr lang="en-US" sz="1600" dirty="0">
                <a:solidFill>
                  <a:srgbClr val="707371"/>
                </a:solidFill>
              </a:rPr>
              <a:t>The UCare ISNP plans offer additional benefits:</a:t>
            </a:r>
          </a:p>
          <a:p>
            <a:pPr marL="411480" lvl="1" indent="0">
              <a:spcAft>
                <a:spcPts val="0"/>
              </a:spcAft>
              <a:buClr>
                <a:srgbClr val="00205B"/>
              </a:buClr>
              <a:buNone/>
            </a:pPr>
            <a:r>
              <a:rPr lang="en-US" sz="1400" dirty="0">
                <a:solidFill>
                  <a:srgbClr val="707371"/>
                </a:solidFill>
              </a:rPr>
              <a:t>Enhanced dental coverage, hearing aide allowance, no-cost routine eye exam, eyewear allowance, Strong and Stable Fall Prevention kit, transportation benefit.</a:t>
            </a:r>
            <a:endParaRPr lang="en-US" sz="1800" dirty="0">
              <a:solidFill>
                <a:srgbClr val="707371"/>
              </a:solidFill>
            </a:endParaRPr>
          </a:p>
          <a:p>
            <a:pPr marL="411480" lvl="1" indent="0">
              <a:spcAft>
                <a:spcPts val="0"/>
              </a:spcAft>
              <a:buClr>
                <a:srgbClr val="00205B"/>
              </a:buClr>
              <a:buNone/>
            </a:pPr>
            <a:endParaRPr lang="en-US" sz="1800" dirty="0">
              <a:solidFill>
                <a:srgbClr val="707371"/>
              </a:solidFill>
            </a:endParaRPr>
          </a:p>
          <a:p>
            <a:pPr marL="411480" lvl="1" indent="0">
              <a:spcAft>
                <a:spcPts val="0"/>
              </a:spcAft>
              <a:buClr>
                <a:srgbClr val="00205B"/>
              </a:buClr>
              <a:buNone/>
            </a:pPr>
            <a:endParaRPr lang="en-US" sz="1800" dirty="0">
              <a:solidFill>
                <a:srgbClr val="707371"/>
              </a:solidFill>
            </a:endParaRPr>
          </a:p>
          <a:p>
            <a:pPr marL="0" indent="0">
              <a:spcAft>
                <a:spcPts val="0"/>
              </a:spcAft>
              <a:buClr>
                <a:srgbClr val="00205B"/>
              </a:buClr>
              <a:buNone/>
            </a:pPr>
            <a:r>
              <a:rPr lang="en-US" sz="2400" b="1" dirty="0">
                <a:solidFill>
                  <a:schemeClr val="tx2"/>
                </a:solidFill>
              </a:rPr>
              <a:t>Primary Care where you live</a:t>
            </a:r>
            <a:endParaRPr lang="en-US" sz="1600" b="1" dirty="0">
              <a:solidFill>
                <a:srgbClr val="FFFFFF"/>
              </a:solidFill>
              <a:latin typeface="-apple-system"/>
            </a:endParaRPr>
          </a:p>
          <a:p>
            <a:pPr marL="0" indent="0" algn="l">
              <a:buNone/>
            </a:pPr>
            <a:r>
              <a:rPr lang="en-US" sz="1600" dirty="0"/>
              <a:t>No need to leave your home for primary care visits! Complete care focused on your unique medical and emotional needs.</a:t>
            </a:r>
          </a:p>
          <a:p>
            <a:pPr algn="l">
              <a:buFont typeface="Arial" panose="020B0604020202020204" pitchFamily="34" charset="0"/>
              <a:buChar char="•"/>
            </a:pPr>
            <a:endParaRPr lang="en-US" sz="2400" dirty="0">
              <a:solidFill>
                <a:schemeClr val="tx1"/>
              </a:solidFill>
              <a:effectLst/>
              <a:latin typeface="-apple-system"/>
            </a:endParaRPr>
          </a:p>
          <a:p>
            <a:pPr marL="0" indent="0">
              <a:spcAft>
                <a:spcPts val="0"/>
              </a:spcAft>
              <a:buClr>
                <a:srgbClr val="00205B"/>
              </a:buClr>
              <a:buNone/>
            </a:pPr>
            <a:endParaRPr lang="en-US" sz="2400" b="1" dirty="0">
              <a:solidFill>
                <a:srgbClr val="2F7FE1"/>
              </a:solidFill>
            </a:endParaRPr>
          </a:p>
        </p:txBody>
      </p:sp>
      <p:sp>
        <p:nvSpPr>
          <p:cNvPr id="5" name="Slide Number Placeholder 4"/>
          <p:cNvSpPr>
            <a:spLocks noGrp="1"/>
          </p:cNvSpPr>
          <p:nvPr>
            <p:ph type="sldNum" sz="quarter" idx="12"/>
          </p:nvPr>
        </p:nvSpPr>
        <p:spPr/>
        <p:txBody>
          <a:bodyPr/>
          <a:lstStyle/>
          <a:p>
            <a:fld id="{1FC4B0FD-5F77-433D-950B-A15A779E50E4}" type="slidenum">
              <a:rPr lang="en-US" smtClean="0"/>
              <a:pPr/>
              <a:t>5</a:t>
            </a:fld>
            <a:endParaRPr lang="en-US"/>
          </a:p>
        </p:txBody>
      </p:sp>
      <p:sp>
        <p:nvSpPr>
          <p:cNvPr id="10" name="Rectangle 9">
            <a:extLst>
              <a:ext uri="{FF2B5EF4-FFF2-40B4-BE49-F238E27FC236}">
                <a16:creationId xmlns:a16="http://schemas.microsoft.com/office/drawing/2014/main" id="{A6C97116-A04F-704E-AC16-886358513412}"/>
              </a:ext>
            </a:extLst>
          </p:cNvPr>
          <p:cNvSpPr/>
          <p:nvPr/>
        </p:nvSpPr>
        <p:spPr>
          <a:xfrm>
            <a:off x="1023985" y="1969011"/>
            <a:ext cx="643597" cy="643597"/>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5"/>
          </a:p>
        </p:txBody>
      </p:sp>
      <p:sp>
        <p:nvSpPr>
          <p:cNvPr id="11" name="Rectangle 10">
            <a:extLst>
              <a:ext uri="{FF2B5EF4-FFF2-40B4-BE49-F238E27FC236}">
                <a16:creationId xmlns:a16="http://schemas.microsoft.com/office/drawing/2014/main" id="{DDC58009-D724-1D4B-B400-56D47D9F5979}"/>
              </a:ext>
            </a:extLst>
          </p:cNvPr>
          <p:cNvSpPr/>
          <p:nvPr/>
        </p:nvSpPr>
        <p:spPr>
          <a:xfrm>
            <a:off x="1023985" y="4114800"/>
            <a:ext cx="643597" cy="643597"/>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5"/>
          </a:p>
        </p:txBody>
      </p:sp>
      <p:sp>
        <p:nvSpPr>
          <p:cNvPr id="12" name="Rectangle 11">
            <a:extLst>
              <a:ext uri="{FF2B5EF4-FFF2-40B4-BE49-F238E27FC236}">
                <a16:creationId xmlns:a16="http://schemas.microsoft.com/office/drawing/2014/main" id="{0523C845-D22A-6D49-AAAF-8D340CDE32F0}"/>
              </a:ext>
            </a:extLst>
          </p:cNvPr>
          <p:cNvSpPr/>
          <p:nvPr/>
        </p:nvSpPr>
        <p:spPr>
          <a:xfrm>
            <a:off x="1023985" y="5938790"/>
            <a:ext cx="643597" cy="643597"/>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5"/>
          </a:p>
        </p:txBody>
      </p:sp>
    </p:spTree>
    <p:extLst>
      <p:ext uri="{BB962C8B-B14F-4D97-AF65-F5344CB8AC3E}">
        <p14:creationId xmlns:p14="http://schemas.microsoft.com/office/powerpoint/2010/main" val="165800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FE6ED2-3469-B842-AAE4-BE75F0249E21}"/>
              </a:ext>
            </a:extLst>
          </p:cNvPr>
          <p:cNvSpPr>
            <a:spLocks noGrp="1"/>
          </p:cNvSpPr>
          <p:nvPr>
            <p:ph type="title"/>
          </p:nvPr>
        </p:nvSpPr>
        <p:spPr>
          <a:xfrm>
            <a:off x="877682" y="636929"/>
            <a:ext cx="12335398" cy="1148590"/>
          </a:xfrm>
        </p:spPr>
        <p:txBody>
          <a:bodyPr/>
          <a:lstStyle/>
          <a:p>
            <a:r>
              <a:rPr lang="en-US" dirty="0"/>
              <a:t>Care Coordination Makes a Difference!</a:t>
            </a:r>
          </a:p>
        </p:txBody>
      </p:sp>
      <p:sp>
        <p:nvSpPr>
          <p:cNvPr id="9" name="Content Placeholder 8">
            <a:extLst>
              <a:ext uri="{FF2B5EF4-FFF2-40B4-BE49-F238E27FC236}">
                <a16:creationId xmlns:a16="http://schemas.microsoft.com/office/drawing/2014/main" id="{093EDC94-35AE-2F47-B526-3C9981AAB140}"/>
              </a:ext>
            </a:extLst>
          </p:cNvPr>
          <p:cNvSpPr>
            <a:spLocks noGrp="1"/>
          </p:cNvSpPr>
          <p:nvPr>
            <p:ph idx="4294967295"/>
          </p:nvPr>
        </p:nvSpPr>
        <p:spPr>
          <a:xfrm>
            <a:off x="1764748" y="1877386"/>
            <a:ext cx="11448331" cy="5202421"/>
          </a:xfrm>
        </p:spPr>
        <p:txBody>
          <a:bodyPr/>
          <a:lstStyle/>
          <a:p>
            <a:pPr marL="0" indent="0">
              <a:buNone/>
            </a:pPr>
            <a:r>
              <a:rPr lang="en-US" sz="2400" b="1" dirty="0">
                <a:solidFill>
                  <a:schemeClr val="tx2"/>
                </a:solidFill>
              </a:rPr>
              <a:t>Assessment</a:t>
            </a:r>
          </a:p>
          <a:p>
            <a:pPr marL="0" indent="0">
              <a:buNone/>
            </a:pPr>
            <a:r>
              <a:rPr lang="en-US" sz="1600" dirty="0">
                <a:solidFill>
                  <a:schemeClr val="tx1"/>
                </a:solidFill>
              </a:rPr>
              <a:t>The Care Coordinator completes an annual health risk assessment (HRA) with members to understand the person’s needs and understand how the person is utilizing their health care.</a:t>
            </a:r>
          </a:p>
          <a:p>
            <a:pPr marL="0" indent="0">
              <a:buNone/>
            </a:pPr>
            <a:endParaRPr lang="en-US" sz="1800" dirty="0"/>
          </a:p>
          <a:p>
            <a:pPr marL="0" indent="0">
              <a:buClr>
                <a:srgbClr val="00205B"/>
              </a:buClr>
              <a:buNone/>
            </a:pPr>
            <a:r>
              <a:rPr lang="en-US" sz="2400" b="1" dirty="0">
                <a:solidFill>
                  <a:schemeClr val="tx2"/>
                </a:solidFill>
              </a:rPr>
              <a:t>Care Planning</a:t>
            </a:r>
            <a:endParaRPr lang="en-US" sz="2400" b="1" dirty="0">
              <a:solidFill>
                <a:srgbClr val="2F7FE1"/>
              </a:solidFill>
            </a:endParaRPr>
          </a:p>
          <a:p>
            <a:pPr marL="0" indent="0">
              <a:buClr>
                <a:srgbClr val="00205B"/>
              </a:buClr>
              <a:buNone/>
            </a:pPr>
            <a:r>
              <a:rPr lang="en-US" sz="1600" dirty="0">
                <a:solidFill>
                  <a:schemeClr val="tx1"/>
                </a:solidFill>
              </a:rPr>
              <a:t>With the member, facility staff and physician, the Care Coordinator develops goals, supports and interventions related to member needs to help the member improve health outcomes. </a:t>
            </a:r>
            <a:br>
              <a:rPr lang="en-US" sz="1800" dirty="0">
                <a:solidFill>
                  <a:srgbClr val="707371"/>
                </a:solidFill>
              </a:rPr>
            </a:br>
            <a:endParaRPr lang="en-US" sz="1800" dirty="0">
              <a:solidFill>
                <a:srgbClr val="707371"/>
              </a:solidFill>
            </a:endParaRPr>
          </a:p>
          <a:p>
            <a:pPr marL="0" indent="0">
              <a:buClr>
                <a:srgbClr val="00205B"/>
              </a:buClr>
              <a:buNone/>
            </a:pPr>
            <a:r>
              <a:rPr lang="en-US" sz="2400" b="1" dirty="0">
                <a:solidFill>
                  <a:schemeClr val="tx2"/>
                </a:solidFill>
              </a:rPr>
              <a:t>Ongoing Case Management</a:t>
            </a:r>
            <a:endParaRPr lang="en-US" sz="2400" b="1" dirty="0">
              <a:solidFill>
                <a:srgbClr val="2F7FE1"/>
              </a:solidFill>
            </a:endParaRPr>
          </a:p>
          <a:p>
            <a:pPr marL="0" indent="0">
              <a:buClr>
                <a:srgbClr val="00205B"/>
              </a:buClr>
              <a:buNone/>
            </a:pPr>
            <a:r>
              <a:rPr lang="en-US" sz="1600" dirty="0">
                <a:solidFill>
                  <a:schemeClr val="tx1"/>
                </a:solidFill>
              </a:rPr>
              <a:t>The Care Coordinator maintains the relationship with the member throughout the year with regular visits and phone calls based on need. They support members during hospitalizations and through discharge, acting as a “communication bridge" with the member’s care team to ensure they are informed of changes/needs. </a:t>
            </a:r>
          </a:p>
        </p:txBody>
      </p:sp>
      <p:sp>
        <p:nvSpPr>
          <p:cNvPr id="5" name="Slide Number Placeholder 4"/>
          <p:cNvSpPr>
            <a:spLocks noGrp="1"/>
          </p:cNvSpPr>
          <p:nvPr>
            <p:ph type="sldNum" sz="quarter" idx="12"/>
          </p:nvPr>
        </p:nvSpPr>
        <p:spPr/>
        <p:txBody>
          <a:bodyPr/>
          <a:lstStyle/>
          <a:p>
            <a:fld id="{1FC4B0FD-5F77-433D-950B-A15A779E50E4}" type="slidenum">
              <a:rPr lang="en-US" smtClean="0"/>
              <a:pPr/>
              <a:t>6</a:t>
            </a:fld>
            <a:endParaRPr lang="en-US"/>
          </a:p>
        </p:txBody>
      </p:sp>
      <p:pic>
        <p:nvPicPr>
          <p:cNvPr id="13" name="Graphic 12">
            <a:extLst>
              <a:ext uri="{FF2B5EF4-FFF2-40B4-BE49-F238E27FC236}">
                <a16:creationId xmlns:a16="http://schemas.microsoft.com/office/drawing/2014/main" id="{64A90DB5-B1A0-2547-8DF3-AC88EAACB6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469" y="2029969"/>
            <a:ext cx="554183" cy="554183"/>
          </a:xfrm>
          <a:prstGeom prst="rect">
            <a:avLst/>
          </a:prstGeom>
        </p:spPr>
      </p:pic>
      <p:pic>
        <p:nvPicPr>
          <p:cNvPr id="14" name="Graphic 13">
            <a:extLst>
              <a:ext uri="{FF2B5EF4-FFF2-40B4-BE49-F238E27FC236}">
                <a16:creationId xmlns:a16="http://schemas.microsoft.com/office/drawing/2014/main" id="{990A75CA-DCEC-6B44-A8E7-BB3DB08382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1418" y="5615206"/>
            <a:ext cx="570283" cy="518441"/>
          </a:xfrm>
          <a:prstGeom prst="rect">
            <a:avLst/>
          </a:prstGeom>
        </p:spPr>
      </p:pic>
      <p:pic>
        <p:nvPicPr>
          <p:cNvPr id="15" name="Graphic 14">
            <a:extLst>
              <a:ext uri="{FF2B5EF4-FFF2-40B4-BE49-F238E27FC236}">
                <a16:creationId xmlns:a16="http://schemas.microsoft.com/office/drawing/2014/main" id="{F8189ADF-A5B7-E448-8377-603347B57B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80922" y="3908314"/>
            <a:ext cx="551274" cy="570283"/>
          </a:xfrm>
          <a:prstGeom prst="rect">
            <a:avLst/>
          </a:prstGeom>
        </p:spPr>
      </p:pic>
    </p:spTree>
    <p:extLst>
      <p:ext uri="{BB962C8B-B14F-4D97-AF65-F5344CB8AC3E}">
        <p14:creationId xmlns:p14="http://schemas.microsoft.com/office/powerpoint/2010/main" val="198726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arge and small hands holding red heart">
            <a:extLst>
              <a:ext uri="{FF2B5EF4-FFF2-40B4-BE49-F238E27FC236}">
                <a16:creationId xmlns:a16="http://schemas.microsoft.com/office/drawing/2014/main" id="{648FC3E3-3DB3-4A8F-9D93-F64985EC21C0}"/>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flipH="1">
            <a:off x="-1" y="0"/>
            <a:ext cx="14630400" cy="8229600"/>
          </a:xfrm>
          <a:prstGeom prst="rect">
            <a:avLst/>
          </a:prstGeom>
        </p:spPr>
      </p:pic>
      <p:sp>
        <p:nvSpPr>
          <p:cNvPr id="4" name="Flowchart: Alternate Process 3">
            <a:extLst>
              <a:ext uri="{FF2B5EF4-FFF2-40B4-BE49-F238E27FC236}">
                <a16:creationId xmlns:a16="http://schemas.microsoft.com/office/drawing/2014/main" id="{63E996B9-FA4B-4B67-9F6C-9B9974393E1D}"/>
              </a:ext>
            </a:extLst>
          </p:cNvPr>
          <p:cNvSpPr/>
          <p:nvPr/>
        </p:nvSpPr>
        <p:spPr>
          <a:xfrm>
            <a:off x="1548426" y="367202"/>
            <a:ext cx="10585273" cy="1376853"/>
          </a:xfrm>
          <a:prstGeom prst="flowChartAlternateProcess">
            <a:avLst/>
          </a:prstGeom>
          <a:effectLst>
            <a:glow rad="1397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9FE6ED2-3469-B842-AAE4-BE75F0249E21}"/>
              </a:ext>
            </a:extLst>
          </p:cNvPr>
          <p:cNvSpPr>
            <a:spLocks noGrp="1"/>
          </p:cNvSpPr>
          <p:nvPr>
            <p:ph type="title"/>
          </p:nvPr>
        </p:nvSpPr>
        <p:spPr>
          <a:xfrm>
            <a:off x="2918791" y="471367"/>
            <a:ext cx="9727824" cy="1148590"/>
          </a:xfrm>
        </p:spPr>
        <p:txBody>
          <a:bodyPr/>
          <a:lstStyle/>
          <a:p>
            <a:r>
              <a:rPr lang="en-US" sz="4800" dirty="0"/>
              <a:t>How To Enroll</a:t>
            </a:r>
          </a:p>
        </p:txBody>
      </p:sp>
      <p:sp>
        <p:nvSpPr>
          <p:cNvPr id="9" name="Content Placeholder 8">
            <a:extLst>
              <a:ext uri="{FF2B5EF4-FFF2-40B4-BE49-F238E27FC236}">
                <a16:creationId xmlns:a16="http://schemas.microsoft.com/office/drawing/2014/main" id="{093EDC94-35AE-2F47-B526-3C9981AAB140}"/>
              </a:ext>
            </a:extLst>
          </p:cNvPr>
          <p:cNvSpPr>
            <a:spLocks noGrp="1"/>
          </p:cNvSpPr>
          <p:nvPr>
            <p:ph idx="4294967295"/>
          </p:nvPr>
        </p:nvSpPr>
        <p:spPr>
          <a:xfrm>
            <a:off x="1184328" y="2215422"/>
            <a:ext cx="7130671" cy="4174326"/>
          </a:xfrm>
        </p:spPr>
        <p:txBody>
          <a:bodyPr vert="horz" lIns="137160" tIns="45720" rIns="91440" bIns="45720" rtlCol="0" anchor="t">
            <a:noAutofit/>
          </a:bodyPr>
          <a:lstStyle/>
          <a:p>
            <a:pPr marL="0" indent="0">
              <a:buNone/>
            </a:pPr>
            <a:r>
              <a:rPr lang="en-US" sz="2400" b="1" dirty="0">
                <a:solidFill>
                  <a:schemeClr val="tx2">
                    <a:lumMod val="75000"/>
                  </a:schemeClr>
                </a:solidFill>
                <a:latin typeface="Calibri" panose="020F0502020204030204" pitchFamily="34" charset="0"/>
              </a:rPr>
              <a:t>Sales Team: 612-676-6821, 1-877-671-1054 </a:t>
            </a:r>
          </a:p>
          <a:p>
            <a:pPr marL="0" indent="0">
              <a:buNone/>
            </a:pPr>
            <a:r>
              <a:rPr lang="en-US" sz="2400" b="1" dirty="0">
                <a:solidFill>
                  <a:schemeClr val="tx2">
                    <a:lumMod val="75000"/>
                  </a:schemeClr>
                </a:solidFill>
                <a:latin typeface="Calibri" panose="020F0502020204030204" pitchFamily="34" charset="0"/>
              </a:rPr>
              <a:t>https://www.ucare.org/health-plans/medicare/isnp/enroll-now</a:t>
            </a:r>
          </a:p>
          <a:p>
            <a:pPr marL="0" indent="0">
              <a:buNone/>
            </a:pPr>
            <a:endParaRPr lang="en-US" sz="2400" dirty="0">
              <a:solidFill>
                <a:schemeClr val="tx1"/>
              </a:solidFill>
              <a:latin typeface="Verdana"/>
              <a:ea typeface="Verdana"/>
            </a:endParaRPr>
          </a:p>
          <a:p>
            <a:pPr marL="306705" indent="-306705">
              <a:buClr>
                <a:srgbClr val="00205B"/>
              </a:buClr>
              <a:buFont typeface="Wingdings" panose="05000000000000000000" pitchFamily="2" charset="2"/>
              <a:buChar char="Ø"/>
            </a:pPr>
            <a:r>
              <a:rPr lang="en-US" sz="2000" dirty="0">
                <a:solidFill>
                  <a:schemeClr val="tx1"/>
                </a:solidFill>
              </a:rPr>
              <a:t>Brochures are available in contracted facilities. </a:t>
            </a:r>
          </a:p>
          <a:p>
            <a:pPr marL="306705" indent="-306705">
              <a:buClr>
                <a:srgbClr val="00205B"/>
              </a:buClr>
              <a:buFont typeface="Wingdings" panose="05000000000000000000" pitchFamily="2" charset="2"/>
              <a:buChar char="Ø"/>
            </a:pPr>
            <a:r>
              <a:rPr lang="en-US" sz="2000" dirty="0">
                <a:solidFill>
                  <a:schemeClr val="tx1"/>
                </a:solidFill>
              </a:rPr>
              <a:t>People may enroll anytime throughout the year with a start date the 1st of the month after enrollment is completed.</a:t>
            </a:r>
          </a:p>
          <a:p>
            <a:pPr marL="0" indent="0">
              <a:buClr>
                <a:srgbClr val="00205B"/>
              </a:buClr>
              <a:buNone/>
            </a:pPr>
            <a:endParaRPr lang="en-US" sz="1800" dirty="0">
              <a:solidFill>
                <a:srgbClr val="707371"/>
              </a:solidFill>
            </a:endParaRPr>
          </a:p>
        </p:txBody>
      </p:sp>
      <p:sp>
        <p:nvSpPr>
          <p:cNvPr id="5" name="Slide Number Placeholder 4"/>
          <p:cNvSpPr>
            <a:spLocks noGrp="1"/>
          </p:cNvSpPr>
          <p:nvPr>
            <p:ph type="sldNum" sz="quarter" idx="12"/>
          </p:nvPr>
        </p:nvSpPr>
        <p:spPr/>
        <p:txBody>
          <a:bodyPr/>
          <a:lstStyle/>
          <a:p>
            <a:fld id="{1FC4B0FD-5F77-433D-950B-A15A779E50E4}" type="slidenum">
              <a:rPr lang="en-US" smtClean="0"/>
              <a:pPr/>
              <a:t>7</a:t>
            </a:fld>
            <a:endParaRPr lang="en-US"/>
          </a:p>
        </p:txBody>
      </p:sp>
      <p:pic>
        <p:nvPicPr>
          <p:cNvPr id="17" name="Graphic 16" descr="Heart with pulse with solid fill">
            <a:extLst>
              <a:ext uri="{FF2B5EF4-FFF2-40B4-BE49-F238E27FC236}">
                <a16:creationId xmlns:a16="http://schemas.microsoft.com/office/drawing/2014/main" id="{28275CF7-9B3E-4B58-AEC0-462277D6D8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964" y="2486138"/>
            <a:ext cx="914400" cy="914400"/>
          </a:xfrm>
          <a:prstGeom prst="rect">
            <a:avLst/>
          </a:prstGeom>
        </p:spPr>
      </p:pic>
      <p:sp>
        <p:nvSpPr>
          <p:cNvPr id="2" name="TextBox 1">
            <a:hlinkClick r:id="rId5"/>
            <a:extLst>
              <a:ext uri="{FF2B5EF4-FFF2-40B4-BE49-F238E27FC236}">
                <a16:creationId xmlns:a16="http://schemas.microsoft.com/office/drawing/2014/main" id="{193613AA-5CCF-4403-A68B-5089AD6DA018}"/>
              </a:ext>
            </a:extLst>
          </p:cNvPr>
          <p:cNvSpPr txBox="1"/>
          <p:nvPr/>
        </p:nvSpPr>
        <p:spPr>
          <a:xfrm>
            <a:off x="616213" y="6483021"/>
            <a:ext cx="10171409" cy="487954"/>
          </a:xfrm>
          <a:prstGeom prst="rect">
            <a:avLst/>
          </a:prstGeom>
          <a:noFill/>
        </p:spPr>
        <p:txBody>
          <a:bodyPr wrap="square" lIns="91440" tIns="45720" rIns="91440" bIns="45720" rtlCol="0" anchor="t">
            <a:spAutoFit/>
          </a:bodyPr>
          <a:lstStyle/>
          <a:p>
            <a:r>
              <a:rPr lang="en-US" sz="2400" dirty="0"/>
              <a:t>Enroll</a:t>
            </a:r>
            <a:r>
              <a:rPr lang="en-US" dirty="0"/>
              <a:t> now:</a:t>
            </a:r>
            <a:r>
              <a:rPr lang="en-US" sz="1800" dirty="0"/>
              <a:t> </a:t>
            </a:r>
            <a:r>
              <a:rPr lang="en-US" sz="2000" dirty="0">
                <a:hlinkClick r:id="rId6"/>
              </a:rPr>
              <a:t>Enroll Now | ISNP | UCare</a:t>
            </a:r>
            <a:endParaRPr lang="en-US" sz="2000" dirty="0">
              <a:ea typeface="Verdana"/>
            </a:endParaRPr>
          </a:p>
        </p:txBody>
      </p:sp>
    </p:spTree>
    <p:extLst>
      <p:ext uri="{BB962C8B-B14F-4D97-AF65-F5344CB8AC3E}">
        <p14:creationId xmlns:p14="http://schemas.microsoft.com/office/powerpoint/2010/main" val="162108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500"/>
                                        <p:tgtEl>
                                          <p:spTgt spid="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500"/>
                                        <p:tgtEl>
                                          <p:spTgt spid="9">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up of question mark on a hardwood floor against a wall">
            <a:extLst>
              <a:ext uri="{FF2B5EF4-FFF2-40B4-BE49-F238E27FC236}">
                <a16:creationId xmlns:a16="http://schemas.microsoft.com/office/drawing/2014/main" id="{AC55653F-0350-419C-A6B3-AB14CA826249}"/>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tretch>
            <a:fillRect/>
          </a:stretch>
        </p:blipFill>
        <p:spPr>
          <a:xfrm>
            <a:off x="0" y="1"/>
            <a:ext cx="14630400" cy="7708714"/>
          </a:xfrm>
          <a:prstGeom prst="rect">
            <a:avLst/>
          </a:prstGeom>
        </p:spPr>
      </p:pic>
      <p:sp>
        <p:nvSpPr>
          <p:cNvPr id="10" name="Flowchart: Alternate Process 9">
            <a:extLst>
              <a:ext uri="{FF2B5EF4-FFF2-40B4-BE49-F238E27FC236}">
                <a16:creationId xmlns:a16="http://schemas.microsoft.com/office/drawing/2014/main" id="{D26E6EA0-E3BF-4851-A22F-F70CDC8B370D}"/>
              </a:ext>
            </a:extLst>
          </p:cNvPr>
          <p:cNvSpPr/>
          <p:nvPr/>
        </p:nvSpPr>
        <p:spPr>
          <a:xfrm>
            <a:off x="6770914" y="520885"/>
            <a:ext cx="4800600" cy="1148590"/>
          </a:xfrm>
          <a:prstGeom prst="flowChartAlternateProcess">
            <a:avLst/>
          </a:prstGeom>
          <a:effectLst>
            <a:glow rad="1397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413FD4F-2DD7-F442-8BC0-E00BBEAAE50A}"/>
              </a:ext>
            </a:extLst>
          </p:cNvPr>
          <p:cNvSpPr>
            <a:spLocks noGrp="1"/>
          </p:cNvSpPr>
          <p:nvPr>
            <p:ph type="sldNum" sz="quarter" idx="12"/>
          </p:nvPr>
        </p:nvSpPr>
        <p:spPr/>
        <p:txBody>
          <a:bodyPr/>
          <a:lstStyle/>
          <a:p>
            <a:fld id="{1FC4B0FD-5F77-433D-950B-A15A779E50E4}" type="slidenum">
              <a:rPr lang="en-US" smtClean="0"/>
              <a:pPr/>
              <a:t>8</a:t>
            </a:fld>
            <a:endParaRPr lang="en-US"/>
          </a:p>
        </p:txBody>
      </p:sp>
      <p:sp>
        <p:nvSpPr>
          <p:cNvPr id="3" name="Title 2">
            <a:extLst>
              <a:ext uri="{FF2B5EF4-FFF2-40B4-BE49-F238E27FC236}">
                <a16:creationId xmlns:a16="http://schemas.microsoft.com/office/drawing/2014/main" id="{B4D7D19C-B5C5-432C-9A53-806B048A7008}"/>
              </a:ext>
            </a:extLst>
          </p:cNvPr>
          <p:cNvSpPr>
            <a:spLocks noGrp="1"/>
          </p:cNvSpPr>
          <p:nvPr>
            <p:ph type="title"/>
          </p:nvPr>
        </p:nvSpPr>
        <p:spPr>
          <a:xfrm>
            <a:off x="7463972" y="520885"/>
            <a:ext cx="3780971" cy="1148590"/>
          </a:xfrm>
        </p:spPr>
        <p:txBody>
          <a:bodyPr/>
          <a:lstStyle/>
          <a:p>
            <a:r>
              <a:rPr lang="en-US" sz="4800"/>
              <a:t>Questions?</a:t>
            </a:r>
          </a:p>
        </p:txBody>
      </p:sp>
      <p:sp>
        <p:nvSpPr>
          <p:cNvPr id="2" name="TextBox 1">
            <a:extLst>
              <a:ext uri="{FF2B5EF4-FFF2-40B4-BE49-F238E27FC236}">
                <a16:creationId xmlns:a16="http://schemas.microsoft.com/office/drawing/2014/main" id="{26F68188-0ACE-42B2-A3C6-5F1002474121}"/>
              </a:ext>
            </a:extLst>
          </p:cNvPr>
          <p:cNvSpPr txBox="1"/>
          <p:nvPr/>
        </p:nvSpPr>
        <p:spPr>
          <a:xfrm>
            <a:off x="5320377" y="1807644"/>
            <a:ext cx="7701674" cy="3477875"/>
          </a:xfrm>
          <a:prstGeom prst="rect">
            <a:avLst/>
          </a:prstGeom>
          <a:noFill/>
        </p:spPr>
        <p:txBody>
          <a:bodyPr wrap="square" lIns="91440" tIns="45720" rIns="91440" bIns="45720" rtlCol="0" anchor="t">
            <a:spAutoFit/>
          </a:bodyPr>
          <a:lstStyle/>
          <a:p>
            <a:pPr>
              <a:lnSpc>
                <a:spcPts val="2400"/>
              </a:lnSpc>
            </a:pPr>
            <a:endPar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endParaRPr>
          </a:p>
          <a:p>
            <a:pPr>
              <a:lnSpc>
                <a:spcPts val="2400"/>
              </a:lnSpc>
            </a:pPr>
            <a:endPar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endParaRPr>
          </a:p>
          <a:p>
            <a:pPr>
              <a:lnSpc>
                <a:spcPts val="2400"/>
              </a:lnSpc>
            </a:pPr>
            <a:r>
              <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rPr>
              <a:t>The ISNP Program Coordinator is available to provide support, information, education and regulatory guidance. </a:t>
            </a:r>
          </a:p>
          <a:p>
            <a:pPr>
              <a:lnSpc>
                <a:spcPts val="2400"/>
              </a:lnSpc>
            </a:pPr>
            <a:endPar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endParaRPr>
          </a:p>
          <a:p>
            <a:pPr>
              <a:lnSpc>
                <a:spcPts val="2400"/>
              </a:lnSpc>
            </a:pPr>
            <a:endPar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endParaRPr>
          </a:p>
          <a:p>
            <a:pPr algn="ctr">
              <a:lnSpc>
                <a:spcPts val="2400"/>
              </a:lnSpc>
            </a:pPr>
            <a:r>
              <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rPr>
              <a:t>ISNPprogramcoordinator@ucare.org</a:t>
            </a:r>
          </a:p>
          <a:p>
            <a:pPr algn="ctr">
              <a:lnSpc>
                <a:spcPts val="2400"/>
              </a:lnSpc>
            </a:pPr>
            <a:endPar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endParaRPr>
          </a:p>
          <a:p>
            <a:pPr algn="ctr">
              <a:lnSpc>
                <a:spcPts val="2400"/>
              </a:lnSpc>
            </a:pPr>
            <a:r>
              <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rPr>
              <a:t>612-627-7252</a:t>
            </a:r>
          </a:p>
          <a:p>
            <a:pPr>
              <a:lnSpc>
                <a:spcPts val="2400"/>
              </a:lnSpc>
            </a:pPr>
            <a:endPar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6816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vider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2.xml><?xml version="1.0" encoding="utf-8"?>
<a:theme xmlns:a="http://schemas.openxmlformats.org/drawingml/2006/main" name="Intro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3.xml><?xml version="1.0" encoding="utf-8"?>
<a:theme xmlns:a="http://schemas.openxmlformats.org/drawingml/2006/main" name="Content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4.xml><?xml version="1.0" encoding="utf-8"?>
<a:theme xmlns:a="http://schemas.openxmlformats.org/drawingml/2006/main" name="Content Slides with Pictur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5.xml><?xml version="1.0" encoding="utf-8"?>
<a:theme xmlns:a="http://schemas.openxmlformats.org/drawingml/2006/main" name="Blank Slide">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F451B547D0984E81DB650D94E64C29" ma:contentTypeVersion="11" ma:contentTypeDescription="Create a new document." ma:contentTypeScope="" ma:versionID="b40319668edc16c58ed0d14028dfb4f4">
  <xsd:schema xmlns:xsd="http://www.w3.org/2001/XMLSchema" xmlns:xs="http://www.w3.org/2001/XMLSchema" xmlns:p="http://schemas.microsoft.com/office/2006/metadata/properties" xmlns:ns1="http://schemas.microsoft.com/sharepoint/v3" xmlns:ns2="cdbfb026-d6fd-4966-b57f-4f76f2fe2a8f" xmlns:ns3="c55ae2bd-9f56-4733-b34d-a17560a0c65f" targetNamespace="http://schemas.microsoft.com/office/2006/metadata/properties" ma:root="true" ma:fieldsID="88be11dc9498255046539c632c99a93b" ns1:_="" ns2:_="" ns3:_="">
    <xsd:import namespace="http://schemas.microsoft.com/sharepoint/v3"/>
    <xsd:import namespace="cdbfb026-d6fd-4966-b57f-4f76f2fe2a8f"/>
    <xsd:import namespace="c55ae2bd-9f56-4733-b34d-a17560a0c6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bfb026-d6fd-4966-b57f-4f76f2fe2a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5ae2bd-9f56-4733-b34d-a17560a0c6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524066-621F-404C-A6BC-499E6773F7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dbfb026-d6fd-4966-b57f-4f76f2fe2a8f"/>
    <ds:schemaRef ds:uri="c55ae2bd-9f56-4733-b34d-a17560a0c6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631822-3965-479D-B667-37D13351F497}">
  <ds:schemaRefs>
    <ds:schemaRef ds:uri="http://purl.org/dc/elements/1.1/"/>
    <ds:schemaRef ds:uri="http://schemas.microsoft.com/office/2006/documentManagement/types"/>
    <ds:schemaRef ds:uri="cdbfb026-d6fd-4966-b57f-4f76f2fe2a8f"/>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purl.org/dc/terms/"/>
    <ds:schemaRef ds:uri="c55ae2bd-9f56-4733-b34d-a17560a0c65f"/>
    <ds:schemaRef ds:uri="http://www.w3.org/XML/1998/namespace"/>
    <ds:schemaRef ds:uri="http://purl.org/dc/dcmitype/"/>
  </ds:schemaRefs>
</ds:datastoreItem>
</file>

<file path=customXml/itemProps3.xml><?xml version="1.0" encoding="utf-8"?>
<ds:datastoreItem xmlns:ds="http://schemas.openxmlformats.org/officeDocument/2006/customXml" ds:itemID="{6DEC7294-8474-4EEE-A8E3-7A9ED27B13A8}">
  <ds:schemaRefs>
    <ds:schemaRef ds:uri="http://schemas.microsoft.com/sharepoint/v3/contenttype/forms"/>
  </ds:schemaRefs>
</ds:datastoreItem>
</file>

<file path=docMetadata/LabelInfo.xml><?xml version="1.0" encoding="utf-8"?>
<clbl:labelList xmlns:clbl="http://schemas.microsoft.com/office/2020/mipLabelMetadata">
  <clbl:label id="{c5a32a24-7702-4be1-8c90-7e9ebcb38acc}" enabled="0" method="" siteId="{c5a32a24-7702-4be1-8c90-7e9ebcb38acc}" removed="1"/>
</clbl:labelList>
</file>

<file path=docProps/app.xml><?xml version="1.0" encoding="utf-8"?>
<Properties xmlns="http://schemas.openxmlformats.org/officeDocument/2006/extended-properties" xmlns:vt="http://schemas.openxmlformats.org/officeDocument/2006/docPropsVTypes">
  <Template>UCare</Template>
  <TotalTime>684</TotalTime>
  <Words>477</Words>
  <Application>Microsoft Office PowerPoint</Application>
  <PresentationFormat>Custom</PresentationFormat>
  <Paragraphs>80</Paragraphs>
  <Slides>8</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8</vt:i4>
      </vt:variant>
    </vt:vector>
  </HeadingPairs>
  <TitlesOfParts>
    <vt:vector size="18" baseType="lpstr">
      <vt:lpstr>Wingdings</vt:lpstr>
      <vt:lpstr>Verdana</vt:lpstr>
      <vt:lpstr>Arial</vt:lpstr>
      <vt:lpstr>-apple-system</vt:lpstr>
      <vt:lpstr>Calibri</vt:lpstr>
      <vt:lpstr>Divider Slides</vt:lpstr>
      <vt:lpstr>Intro Slides</vt:lpstr>
      <vt:lpstr>Content Slides</vt:lpstr>
      <vt:lpstr>Content Slides with Pictures</vt:lpstr>
      <vt:lpstr>Blank Slide</vt:lpstr>
      <vt:lpstr>Introduction to the Institutional Special Needs Plan (I-SNP)  2024</vt:lpstr>
      <vt:lpstr>What is ISNP?</vt:lpstr>
      <vt:lpstr>Qualifying for ISNP</vt:lpstr>
      <vt:lpstr>     2024  Service Area</vt:lpstr>
      <vt:lpstr>Why Choose ISNP?</vt:lpstr>
      <vt:lpstr>Care Coordination Makes a Difference!</vt:lpstr>
      <vt:lpstr>How To Enroll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UCare_PPT_Template_9x16_052720</dc:title>
  <dc:creator>Cheryl Peick</dc:creator>
  <cp:lastModifiedBy>Michelle Buettner</cp:lastModifiedBy>
  <cp:revision>34</cp:revision>
  <cp:lastPrinted>2018-06-07T17:34:58Z</cp:lastPrinted>
  <dcterms:created xsi:type="dcterms:W3CDTF">2019-12-05T21:00:26Z</dcterms:created>
  <dcterms:modified xsi:type="dcterms:W3CDTF">2023-12-12T17:26:52Z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0x01010092F451B547D0984E81DB650D94E64C29</vt:lpwstr>
  </property>
  <property fmtid="{D5CDD505-2E9C-101B-9397-08002B2CF9AE}" pid="3" name="_dlc_DocIdItemGuid">
    <vt:lpwstr>d42a3cea-a873-45e8-aaa0-20ff6cf7a5a1</vt:lpwstr>
  </property>
</Properties>
</file>