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6" r:id="rId4"/>
    <p:sldMasterId id="2147483776" r:id="rId5"/>
    <p:sldMasterId id="2147483871" r:id="rId6"/>
    <p:sldMasterId id="2147483797" r:id="rId7"/>
    <p:sldMasterId id="2147483823" r:id="rId8"/>
    <p:sldMasterId id="2147483864" r:id="rId9"/>
  </p:sldMasterIdLst>
  <p:notesMasterIdLst>
    <p:notesMasterId r:id="rId53"/>
  </p:notesMasterIdLst>
  <p:sldIdLst>
    <p:sldId id="256" r:id="rId10"/>
    <p:sldId id="257" r:id="rId11"/>
    <p:sldId id="290" r:id="rId12"/>
    <p:sldId id="496" r:id="rId13"/>
    <p:sldId id="497" r:id="rId14"/>
    <p:sldId id="543" r:id="rId15"/>
    <p:sldId id="558" r:id="rId16"/>
    <p:sldId id="498" r:id="rId17"/>
    <p:sldId id="544" r:id="rId18"/>
    <p:sldId id="548" r:id="rId19"/>
    <p:sldId id="551" r:id="rId20"/>
    <p:sldId id="549" r:id="rId21"/>
    <p:sldId id="560" r:id="rId22"/>
    <p:sldId id="559" r:id="rId23"/>
    <p:sldId id="545" r:id="rId24"/>
    <p:sldId id="550" r:id="rId25"/>
    <p:sldId id="534" r:id="rId26"/>
    <p:sldId id="291" r:id="rId27"/>
    <p:sldId id="553" r:id="rId28"/>
    <p:sldId id="554" r:id="rId29"/>
    <p:sldId id="555" r:id="rId30"/>
    <p:sldId id="514" r:id="rId31"/>
    <p:sldId id="524" r:id="rId32"/>
    <p:sldId id="536" r:id="rId33"/>
    <p:sldId id="499" r:id="rId34"/>
    <p:sldId id="540" r:id="rId35"/>
    <p:sldId id="537" r:id="rId36"/>
    <p:sldId id="441" r:id="rId37"/>
    <p:sldId id="449" r:id="rId38"/>
    <p:sldId id="538" r:id="rId39"/>
    <p:sldId id="539" r:id="rId40"/>
    <p:sldId id="295" r:id="rId41"/>
    <p:sldId id="535" r:id="rId42"/>
    <p:sldId id="529" r:id="rId43"/>
    <p:sldId id="515" r:id="rId44"/>
    <p:sldId id="508" r:id="rId45"/>
    <p:sldId id="542" r:id="rId46"/>
    <p:sldId id="494" r:id="rId47"/>
    <p:sldId id="526" r:id="rId48"/>
    <p:sldId id="293" r:id="rId49"/>
    <p:sldId id="547" r:id="rId50"/>
    <p:sldId id="505" r:id="rId51"/>
    <p:sldId id="506" r:id="rId52"/>
  </p:sldIdLst>
  <p:sldSz cx="9144000" cy="6858000" type="screen4x3"/>
  <p:notesSz cx="7102475" cy="9388475"/>
  <p:embeddedFontLst>
    <p:embeddedFont>
      <p:font typeface="Calibri" panose="020F0502020204030204" pitchFamily="3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Verdana" panose="020B0604030504040204" pitchFamily="3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pos="408" userDrawn="1">
          <p15:clr>
            <a:srgbClr val="A4A3A4"/>
          </p15:clr>
        </p15:guide>
        <p15:guide id="3" pos="5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57E11A-68D4-3F2E-B4C7-A5F276DFF985}" name="Nina Huntington" initials="NH" userId="S::nhuntington@ucare.org::e59263f1-5770-413e-8e94-94ed122d5a86" providerId="AD"/>
  <p188:author id="{012BE640-B164-CE74-80FD-BBA435C0DA2F}" name="Lori Cram" initials="LC" userId="S::lcram@ucare.org::64e70642-02e8-43c5-9ddf-f0bbe16b745c" providerId="AD"/>
  <p188:author id="{AB7C8C56-43EB-2B25-CE72-04533D7C158D}" name="Josiah Bennett" initials="JB" userId="S::jbennett@ucare.org::5f9f63da-d5fd-46fc-bec1-ba69a2bf7690" providerId="AD"/>
  <p188:author id="{2018DF89-0644-01BD-9171-1B75B45B2C77}" name="Michele Lockett" initials="ML" userId="S::mlockett@ucare.org::4fe4d70d-0e2f-435d-a1a3-37e39cce3d7d" providerId="AD"/>
  <p188:author id="{FA3E4EA3-6D7E-5623-14F2-DBDBB6B3194B}" name="Marien Fernandez-Paris Borras" initials="MFPB" userId="S::mfernandez-paris@ucare.org::b8b0a7c4-5da1-49ae-835a-715954705fb0" providerId="AD"/>
  <p188:author id="{923A97DA-27F5-57E4-D3AA-6B1C6F0777B0}" name="Brenda McIlveen" initials="BM" userId="S::bmcilveen@ucare.org::365d1169-ed15-4524-8b4d-444c9e9f0dd8" providerId="AD"/>
  <p188:author id="{5777BCF5-1E98-49AA-7058-EEBEFB1F2BF8}" name="Lori Mussell" initials="LM" userId="S::lmussell@ucare.org::6d18d4b6-0ed0-41db-a958-ca9339300b5f" providerId="AD"/>
  <p188:author id="{9FFE68F8-C13B-FB12-B33D-B346E4140B9E}" name="Racheal Hooten" initials="RH" userId="S::rhooten@ucare.org::1d1014c5-88ae-48dd-8227-54cc7362ed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mantha Rue" initials="SR" lastIdx="59" clrIdx="6">
    <p:extLst>
      <p:ext uri="{19B8F6BF-5375-455C-9EA6-DF929625EA0E}">
        <p15:presenceInfo xmlns:p15="http://schemas.microsoft.com/office/powerpoint/2012/main" userId="S::srue@ucare.org::18e6f404-982a-48f4-8f65-8c5a783ae55d" providerId="AD"/>
      </p:ext>
    </p:extLst>
  </p:cmAuthor>
  <p:cmAuthor id="1" name="Brenda McIlveen" initials="BM" lastIdx="20" clrIdx="0">
    <p:extLst>
      <p:ext uri="{19B8F6BF-5375-455C-9EA6-DF929625EA0E}">
        <p15:presenceInfo xmlns:p15="http://schemas.microsoft.com/office/powerpoint/2012/main" userId="S::bmcilveen@ucare.org::365d1169-ed15-4524-8b4d-444c9e9f0dd8" providerId="AD"/>
      </p:ext>
    </p:extLst>
  </p:cmAuthor>
  <p:cmAuthor id="2" name="Brenda McIlveen" initials="BAM" lastIdx="44" clrIdx="1">
    <p:extLst>
      <p:ext uri="{19B8F6BF-5375-455C-9EA6-DF929625EA0E}">
        <p15:presenceInfo xmlns:p15="http://schemas.microsoft.com/office/powerpoint/2012/main" userId="Brenda McIlveen" providerId="None"/>
      </p:ext>
    </p:extLst>
  </p:cmAuthor>
  <p:cmAuthor id="3" name="Lori Cram" initials="LC" lastIdx="23" clrIdx="2">
    <p:extLst>
      <p:ext uri="{19B8F6BF-5375-455C-9EA6-DF929625EA0E}">
        <p15:presenceInfo xmlns:p15="http://schemas.microsoft.com/office/powerpoint/2012/main" userId="S::lcram@ucare.org::64e70642-02e8-43c5-9ddf-f0bbe16b745c" providerId="AD"/>
      </p:ext>
    </p:extLst>
  </p:cmAuthor>
  <p:cmAuthor id="4" name="Desiree Heeren" initials="DH" lastIdx="29" clrIdx="3">
    <p:extLst>
      <p:ext uri="{19B8F6BF-5375-455C-9EA6-DF929625EA0E}">
        <p15:presenceInfo xmlns:p15="http://schemas.microsoft.com/office/powerpoint/2012/main" userId="S::dheeren@ucare.org::65fce7e7-343d-425a-a384-9ba64ade996a" providerId="AD"/>
      </p:ext>
    </p:extLst>
  </p:cmAuthor>
  <p:cmAuthor id="5" name="Dodie Ledeen" initials="DL" lastIdx="4" clrIdx="4">
    <p:extLst>
      <p:ext uri="{19B8F6BF-5375-455C-9EA6-DF929625EA0E}">
        <p15:presenceInfo xmlns:p15="http://schemas.microsoft.com/office/powerpoint/2012/main" userId="S::dledeen@ucare.org::f8559fe3-c0c1-4f04-b319-3726d1963e3c" providerId="AD"/>
      </p:ext>
    </p:extLst>
  </p:cmAuthor>
  <p:cmAuthor id="6" name="Jenna Lohnes" initials="JL" lastIdx="3" clrIdx="5">
    <p:extLst>
      <p:ext uri="{19B8F6BF-5375-455C-9EA6-DF929625EA0E}">
        <p15:presenceInfo xmlns:p15="http://schemas.microsoft.com/office/powerpoint/2012/main" userId="S::jlohnes@ucare.org::b0b1b9c3-ab60-44f6-85cd-a61c6a2f1d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FE2"/>
    <a:srgbClr val="707371"/>
    <a:srgbClr val="00205B"/>
    <a:srgbClr val="FFFFFF"/>
    <a:srgbClr val="3F8CCB"/>
    <a:srgbClr val="C6C9D6"/>
    <a:srgbClr val="D8117D"/>
    <a:srgbClr val="000000"/>
    <a:srgbClr val="C5C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86BB2-F8AA-4DE6-AEDA-0F85BBF86210}" v="4" dt="2023-10-17T13:11:34.623"/>
    <p1510:client id="{2017BCE0-EBE5-600C-529D-F8D687126BD0}" v="1" dt="2023-10-06T20:55:50.018"/>
    <p1510:client id="{205EC186-58C5-68CA-F444-B11A71C8C7C9}" v="1" dt="2023-09-29T15:59:52.566"/>
    <p1510:client id="{3DA87EB0-7662-D066-51C7-B36F93366075}" v="2" dt="2023-10-06T20:30:06.809"/>
    <p1510:client id="{5A0C7F80-2C00-457F-A90E-946E6E4461A9}" v="98" dt="2023-09-29T15:32:01.555"/>
    <p1510:client id="{5FF30E30-4ABB-AB43-F7C4-DB3D6561CEA3}" v="2" dt="2023-10-06T17:39:11.568"/>
    <p1510:client id="{6399E378-E33F-4E5B-AF4E-91DBCA7CD542}" v="515" dt="2023-09-07T21:27:31.762"/>
    <p1510:client id="{6D26D401-A5B5-D8EB-E251-5BDBEEBBE11C}" v="1" dt="2023-10-06T21:37:01.621"/>
    <p1510:client id="{6ED47B9D-82F8-47AE-A9A2-6EADB84D0533}" v="1" dt="2023-10-12T15:36:21.637"/>
    <p1510:client id="{79A2F7F3-CA0D-49CA-AD8B-539068439D3C}" v="5" dt="2023-11-16T13:31:49.527"/>
    <p1510:client id="{8B4371B1-F443-4E6C-A665-F6BBC3D75291}" v="78" dt="2023-10-09T12:58:38.185"/>
    <p1510:client id="{A4A9105D-C576-429F-9C9F-B99F0D2D138B}" v="1" dt="2023-10-12T21:01:49.945"/>
    <p1510:client id="{B3F59AA4-82BB-4F86-B96B-235E636771F3}" v="1049" dt="2023-09-08T17:07:42.400"/>
    <p1510:client id="{B9A38EF2-BB44-4880-8818-FC191539DC34}" v="2" vWet="8" dt="2023-09-08T13:55:20.699"/>
    <p1510:client id="{C0F46E69-BB9D-4B58-A6A0-5431F1C41F23}" v="21" dt="2023-10-06T14:38:07.201"/>
    <p1510:client id="{E44E3756-C6EE-42A3-8D4A-BD843613C92D}" v="1" dt="2023-10-06T17:10:23.346"/>
    <p1510:client id="{ECAA3F53-7990-FE91-CC5C-0719D5FA52A5}" v="14" dt="2023-09-08T16:31:07.456"/>
    <p1510:client id="{FC5FF57A-A896-4173-980D-01AA1BC0A584}" v="1" dt="2023-10-06T20:34:45.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96"/>
      </p:cViewPr>
      <p:guideLst>
        <p:guide orient="horz" pos="600"/>
        <p:guide pos="408"/>
        <p:guide pos="5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font" Target="fonts/font10.fntdata"/><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font" Target="fonts/font8.fntdata"/><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font" Target="fonts/font6.fntdata"/><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font" Target="fonts/font4.fntdata"/><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font" Target="fonts/font2.fntdata"/></Relationships>
</file>

<file path=ppt/diagrams/_rels/data1.xml.rels><?xml version="1.0" encoding="UTF-8" standalone="yes"?>
<Relationships xmlns="http://schemas.openxmlformats.org/package/2006/relationships"><Relationship Id="rId3" Type="http://schemas.openxmlformats.org/officeDocument/2006/relationships/hyperlink" Target="https://www.healthec.com/" TargetMode="External"/><Relationship Id="rId7" Type="http://schemas.openxmlformats.org/officeDocument/2006/relationships/hyperlink" Target="http://visitor.r20.constantcontact.com/d.jsp?llr=tzwhbbhab&amp;p=oi&amp;m=1107062676275" TargetMode="External"/><Relationship Id="rId2" Type="http://schemas.openxmlformats.org/officeDocument/2006/relationships/hyperlink" Target="https://www.ucare.org/providers/our-network/join-network" TargetMode="External"/><Relationship Id="rId1" Type="http://schemas.openxmlformats.org/officeDocument/2006/relationships/hyperlink" Target="https://www.dhs.state.mn.us/main/idcplg?IdcService=GET_DYNAMIC_CONVERSION&amp;RevisionSelectionMethod=LatestReleased&amp;dDocName=DHS-316637" TargetMode="External"/><Relationship Id="rId6" Type="http://schemas.openxmlformats.org/officeDocument/2006/relationships/hyperlink" Target="https://www.ucare.org/providers/our-network/manage-your-information/facility-change-form" TargetMode="External"/><Relationship Id="rId5" Type="http://schemas.openxmlformats.org/officeDocument/2006/relationships/hyperlink" Target="https://provider.ucare.org/pages/login.aspx" TargetMode="External"/><Relationship Id="rId4" Type="http://schemas.openxmlformats.org/officeDocument/2006/relationships/hyperlink" Target="https://provider.ucare.org/Pages/Register.aspx"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healthec.com/" TargetMode="External"/><Relationship Id="rId7" Type="http://schemas.openxmlformats.org/officeDocument/2006/relationships/hyperlink" Target="http://visitor.r20.constantcontact.com/d.jsp?llr=tzwhbbhab&amp;p=oi&amp;m=1107062676275" TargetMode="External"/><Relationship Id="rId2" Type="http://schemas.openxmlformats.org/officeDocument/2006/relationships/hyperlink" Target="https://www.ucare.org/providers/our-network/join-network" TargetMode="External"/><Relationship Id="rId1" Type="http://schemas.openxmlformats.org/officeDocument/2006/relationships/hyperlink" Target="https://www.dhs.state.mn.us/main/idcplg?IdcService=GET_DYNAMIC_CONVERSION&amp;RevisionSelectionMethod=LatestReleased&amp;dDocName=DHS-316637" TargetMode="External"/><Relationship Id="rId6" Type="http://schemas.openxmlformats.org/officeDocument/2006/relationships/hyperlink" Target="https://www.ucare.org/providers/our-network/manage-your-information/facility-change-form" TargetMode="External"/><Relationship Id="rId5" Type="http://schemas.openxmlformats.org/officeDocument/2006/relationships/hyperlink" Target="https://provider.ucare.org/pages/login.aspx" TargetMode="External"/><Relationship Id="rId4" Type="http://schemas.openxmlformats.org/officeDocument/2006/relationships/hyperlink" Target="https://provider.ucare.org/Pages/Register.aspx"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B4EBF-62CE-4408-9049-2BBB47507384}" type="doc">
      <dgm:prSet loTypeId="urn:microsoft.com/office/officeart/2016/7/layout/VerticalHollowActionList" loCatId="List" qsTypeId="urn:microsoft.com/office/officeart/2005/8/quickstyle/simple1" qsCatId="simple" csTypeId="urn:microsoft.com/office/officeart/2005/8/colors/accent0_1" csCatId="mainScheme" phldr="1"/>
      <dgm:spPr/>
      <dgm:t>
        <a:bodyPr/>
        <a:lstStyle/>
        <a:p>
          <a:endParaRPr lang="en-US"/>
        </a:p>
      </dgm:t>
    </dgm:pt>
    <dgm:pt modelId="{F32C1A44-8E84-4059-9DBC-05968BCC89B2}">
      <dgm:prSet phldr="0"/>
      <dgm:spPr/>
      <dgm:t>
        <a:bodyPr/>
        <a:lstStyle/>
        <a:p>
          <a:pPr rtl="0"/>
          <a:endParaRPr lang="en-US"/>
        </a:p>
      </dgm:t>
    </dgm:pt>
    <dgm:pt modelId="{B036CEF6-8FBE-4215-A037-9F14F041E5F9}" type="parTrans" cxnId="{491AF0B0-B87E-4053-8EE2-084910259196}">
      <dgm:prSet/>
      <dgm:spPr/>
      <dgm:t>
        <a:bodyPr/>
        <a:lstStyle/>
        <a:p>
          <a:endParaRPr lang="en-US"/>
        </a:p>
      </dgm:t>
    </dgm:pt>
    <dgm:pt modelId="{201E2195-257B-4F22-AEE1-C5947134E332}" type="sibTrans" cxnId="{491AF0B0-B87E-4053-8EE2-084910259196}">
      <dgm:prSet/>
      <dgm:spPr/>
      <dgm:t>
        <a:bodyPr/>
        <a:lstStyle/>
        <a:p>
          <a:endParaRPr lang="en-US"/>
        </a:p>
      </dgm:t>
    </dgm:pt>
    <dgm:pt modelId="{C28FBDF7-6279-43CB-B109-1024DC5940FB}">
      <dgm:prSet/>
      <dgm:spPr/>
      <dgm:t>
        <a:bodyPr/>
        <a:lstStyle/>
        <a:p>
          <a:pPr rtl="0"/>
          <a:r>
            <a:rPr lang="en-US" dirty="0"/>
            <a:t>Provider must be a </a:t>
          </a:r>
          <a:r>
            <a:rPr lang="en-US" dirty="0">
              <a:hlinkClick xmlns:r="http://schemas.openxmlformats.org/officeDocument/2006/relationships" r:id="rId1"/>
            </a:rPr>
            <a:t>DHS enrolled </a:t>
          </a:r>
          <a:r>
            <a:rPr lang="en-US" dirty="0">
              <a:latin typeface="Verdana"/>
            </a:rPr>
            <a:t>provider in order to provide EIDBI services </a:t>
          </a:r>
          <a:r>
            <a:rPr lang="en-US" dirty="0"/>
            <a:t>to UCare members </a:t>
          </a:r>
        </a:p>
      </dgm:t>
    </dgm:pt>
    <dgm:pt modelId="{D0FC2864-19F1-4FA1-B9A3-101BD2C51BF1}" type="parTrans" cxnId="{97E18DBA-34F2-46B0-AF95-6A7B5F6883B4}">
      <dgm:prSet/>
      <dgm:spPr/>
      <dgm:t>
        <a:bodyPr/>
        <a:lstStyle/>
        <a:p>
          <a:endParaRPr lang="en-US"/>
        </a:p>
      </dgm:t>
    </dgm:pt>
    <dgm:pt modelId="{0F4746B1-E3F7-472C-9B58-181DDCB76330}" type="sibTrans" cxnId="{97E18DBA-34F2-46B0-AF95-6A7B5F6883B4}">
      <dgm:prSet/>
      <dgm:spPr/>
      <dgm:t>
        <a:bodyPr/>
        <a:lstStyle/>
        <a:p>
          <a:endParaRPr lang="en-US"/>
        </a:p>
      </dgm:t>
    </dgm:pt>
    <dgm:pt modelId="{138B7E7E-F629-465B-8C0E-5F21FC278000}">
      <dgm:prSet/>
      <dgm:spPr/>
      <dgm:t>
        <a:bodyPr/>
        <a:lstStyle/>
        <a:p>
          <a:endParaRPr lang="en-US"/>
        </a:p>
      </dgm:t>
    </dgm:pt>
    <dgm:pt modelId="{6C664CEA-0904-42BD-B266-0E2EE78F6886}" type="parTrans" cxnId="{4552F3BC-C163-4830-B9DB-78F9947AC57E}">
      <dgm:prSet/>
      <dgm:spPr/>
      <dgm:t>
        <a:bodyPr/>
        <a:lstStyle/>
        <a:p>
          <a:endParaRPr lang="en-US"/>
        </a:p>
      </dgm:t>
    </dgm:pt>
    <dgm:pt modelId="{380B9A6C-94C9-48B1-9D96-741ACD4F9086}" type="sibTrans" cxnId="{4552F3BC-C163-4830-B9DB-78F9947AC57E}">
      <dgm:prSet/>
      <dgm:spPr/>
      <dgm:t>
        <a:bodyPr/>
        <a:lstStyle/>
        <a:p>
          <a:endParaRPr lang="en-US"/>
        </a:p>
      </dgm:t>
    </dgm:pt>
    <dgm:pt modelId="{AEB66A05-A1AA-49D5-A265-878C03491C82}">
      <dgm:prSet/>
      <dgm:spPr/>
      <dgm:t>
        <a:bodyPr/>
        <a:lstStyle/>
        <a:p>
          <a:r>
            <a:rPr lang="en-US" dirty="0">
              <a:hlinkClick xmlns:r="http://schemas.openxmlformats.org/officeDocument/2006/relationships" r:id="rId2"/>
            </a:rPr>
            <a:t>Click here</a:t>
          </a:r>
          <a:r>
            <a:rPr lang="en-US" dirty="0"/>
            <a:t> to Join Our Network</a:t>
          </a:r>
        </a:p>
      </dgm:t>
    </dgm:pt>
    <dgm:pt modelId="{A3DE6001-CFFE-47D4-B4C3-210F0F03658F}" type="parTrans" cxnId="{B853912B-CC56-4EC0-A79F-77475428826E}">
      <dgm:prSet/>
      <dgm:spPr/>
      <dgm:t>
        <a:bodyPr/>
        <a:lstStyle/>
        <a:p>
          <a:endParaRPr lang="en-US"/>
        </a:p>
      </dgm:t>
    </dgm:pt>
    <dgm:pt modelId="{78AADEF5-8D4C-44C5-907D-A115CAD7D9D9}" type="sibTrans" cxnId="{B853912B-CC56-4EC0-A79F-77475428826E}">
      <dgm:prSet/>
      <dgm:spPr/>
      <dgm:t>
        <a:bodyPr/>
        <a:lstStyle/>
        <a:p>
          <a:endParaRPr lang="en-US"/>
        </a:p>
      </dgm:t>
    </dgm:pt>
    <dgm:pt modelId="{6575E0A2-7BEB-45C9-ADCC-41D081DEE300}">
      <dgm:prSet/>
      <dgm:spPr/>
      <dgm:t>
        <a:bodyPr/>
        <a:lstStyle/>
        <a:p>
          <a:endParaRPr lang="en-US"/>
        </a:p>
      </dgm:t>
    </dgm:pt>
    <dgm:pt modelId="{6FB16A85-BB47-4FA4-9CCD-97C8D56C55C8}" type="parTrans" cxnId="{C061D2F7-1923-44B3-9A40-5D28B478B98B}">
      <dgm:prSet/>
      <dgm:spPr/>
      <dgm:t>
        <a:bodyPr/>
        <a:lstStyle/>
        <a:p>
          <a:endParaRPr lang="en-US"/>
        </a:p>
      </dgm:t>
    </dgm:pt>
    <dgm:pt modelId="{8AD61B80-8009-4844-80FD-0E549ADA44A1}" type="sibTrans" cxnId="{C061D2F7-1923-44B3-9A40-5D28B478B98B}">
      <dgm:prSet/>
      <dgm:spPr/>
      <dgm:t>
        <a:bodyPr/>
        <a:lstStyle/>
        <a:p>
          <a:endParaRPr lang="en-US"/>
        </a:p>
      </dgm:t>
    </dgm:pt>
    <dgm:pt modelId="{A9BC4936-69F4-4EC1-89D0-1E20691B1920}">
      <dgm:prSet/>
      <dgm:spPr/>
      <dgm:t>
        <a:bodyPr/>
        <a:lstStyle/>
        <a:p>
          <a:pPr rtl="0"/>
          <a:r>
            <a:rPr lang="en-US" dirty="0">
              <a:hlinkClick xmlns:r="http://schemas.openxmlformats.org/officeDocument/2006/relationships" r:id="rId3"/>
            </a:rPr>
            <a:t>Click here</a:t>
          </a:r>
          <a:r>
            <a:rPr lang="en-US" dirty="0"/>
            <a:t> to enroll in </a:t>
          </a:r>
          <a:r>
            <a:rPr lang="en-US" dirty="0">
              <a:latin typeface="Verdana"/>
            </a:rPr>
            <a:t>in a free </a:t>
          </a:r>
          <a:r>
            <a:rPr lang="en-US" dirty="0"/>
            <a:t>electronic clearinghouse</a:t>
          </a:r>
          <a:r>
            <a:rPr lang="en-US" dirty="0">
              <a:latin typeface="Verdana"/>
            </a:rPr>
            <a:t> </a:t>
          </a:r>
          <a:r>
            <a:rPr lang="en-US" dirty="0"/>
            <a:t>if you don't have a clearinghouse, Minnesota requires providers submit claims electronically</a:t>
          </a:r>
        </a:p>
      </dgm:t>
    </dgm:pt>
    <dgm:pt modelId="{0017285C-34FD-4430-82E0-D81658061D8B}" type="parTrans" cxnId="{B00B7C4B-22DC-4925-B3D0-C9E7AD3CDC43}">
      <dgm:prSet/>
      <dgm:spPr/>
      <dgm:t>
        <a:bodyPr/>
        <a:lstStyle/>
        <a:p>
          <a:endParaRPr lang="en-US"/>
        </a:p>
      </dgm:t>
    </dgm:pt>
    <dgm:pt modelId="{5EFBE892-EB0F-4315-AA74-7FDDF6DDD991}" type="sibTrans" cxnId="{B00B7C4B-22DC-4925-B3D0-C9E7AD3CDC43}">
      <dgm:prSet/>
      <dgm:spPr/>
      <dgm:t>
        <a:bodyPr/>
        <a:lstStyle/>
        <a:p>
          <a:endParaRPr lang="en-US"/>
        </a:p>
      </dgm:t>
    </dgm:pt>
    <dgm:pt modelId="{5AD14BCF-6251-4FFD-BCF0-829661ABE72A}">
      <dgm:prSet/>
      <dgm:spPr/>
      <dgm:t>
        <a:bodyPr/>
        <a:lstStyle/>
        <a:p>
          <a:endParaRPr lang="en-US"/>
        </a:p>
      </dgm:t>
    </dgm:pt>
    <dgm:pt modelId="{CE2F5377-5BCF-408A-AADD-D6E1F6553EBB}" type="parTrans" cxnId="{36A99B11-024B-41F6-BF65-4845E9662F5B}">
      <dgm:prSet/>
      <dgm:spPr/>
      <dgm:t>
        <a:bodyPr/>
        <a:lstStyle/>
        <a:p>
          <a:endParaRPr lang="en-US"/>
        </a:p>
      </dgm:t>
    </dgm:pt>
    <dgm:pt modelId="{98B90C42-30D3-415E-8E36-FF6B60B7A10E}" type="sibTrans" cxnId="{36A99B11-024B-41F6-BF65-4845E9662F5B}">
      <dgm:prSet/>
      <dgm:spPr/>
      <dgm:t>
        <a:bodyPr/>
        <a:lstStyle/>
        <a:p>
          <a:endParaRPr lang="en-US"/>
        </a:p>
      </dgm:t>
    </dgm:pt>
    <dgm:pt modelId="{6020E388-2F7A-4360-821B-3748ED7FADBE}">
      <dgm:prSet/>
      <dgm:spPr/>
      <dgm:t>
        <a:bodyPr/>
        <a:lstStyle/>
        <a:p>
          <a:r>
            <a:rPr lang="en-US" dirty="0">
              <a:hlinkClick xmlns:r="http://schemas.openxmlformats.org/officeDocument/2006/relationships" r:id="rId4"/>
            </a:rPr>
            <a:t>Register here</a:t>
          </a:r>
          <a:r>
            <a:rPr lang="en-US" dirty="0"/>
            <a:t> to gain access to the UCare Provider Portal*</a:t>
          </a:r>
        </a:p>
      </dgm:t>
    </dgm:pt>
    <dgm:pt modelId="{C5F22B4E-6B96-4DE2-A820-08BA1660204F}" type="parTrans" cxnId="{7FE928DE-0933-47A1-AF1F-54C234B767DD}">
      <dgm:prSet/>
      <dgm:spPr/>
      <dgm:t>
        <a:bodyPr/>
        <a:lstStyle/>
        <a:p>
          <a:endParaRPr lang="en-US"/>
        </a:p>
      </dgm:t>
    </dgm:pt>
    <dgm:pt modelId="{CE14A90A-8331-4CEC-A28A-5D977C4BF55C}" type="sibTrans" cxnId="{7FE928DE-0933-47A1-AF1F-54C234B767DD}">
      <dgm:prSet/>
      <dgm:spPr/>
      <dgm:t>
        <a:bodyPr/>
        <a:lstStyle/>
        <a:p>
          <a:endParaRPr lang="en-US"/>
        </a:p>
      </dgm:t>
    </dgm:pt>
    <dgm:pt modelId="{EE0F80C8-F2DD-4F0F-AEA5-77163EE2248C}">
      <dgm:prSet/>
      <dgm:spPr/>
      <dgm:t>
        <a:bodyPr/>
        <a:lstStyle/>
        <a:p>
          <a:endParaRPr lang="en-US"/>
        </a:p>
      </dgm:t>
    </dgm:pt>
    <dgm:pt modelId="{0940B8ED-9C44-4E4B-AB35-CE525029F449}" type="parTrans" cxnId="{9A867707-2B0E-4C53-B46B-3A80DF2F6DF9}">
      <dgm:prSet/>
      <dgm:spPr/>
      <dgm:t>
        <a:bodyPr/>
        <a:lstStyle/>
        <a:p>
          <a:endParaRPr lang="en-US"/>
        </a:p>
      </dgm:t>
    </dgm:pt>
    <dgm:pt modelId="{C04857E4-44B3-46DA-BDD2-50CA74572386}" type="sibTrans" cxnId="{9A867707-2B0E-4C53-B46B-3A80DF2F6DF9}">
      <dgm:prSet/>
      <dgm:spPr/>
      <dgm:t>
        <a:bodyPr/>
        <a:lstStyle/>
        <a:p>
          <a:endParaRPr lang="en-US"/>
        </a:p>
      </dgm:t>
    </dgm:pt>
    <dgm:pt modelId="{CFF33894-378B-4D01-B7AA-96C7FBE5137E}">
      <dgm:prSet/>
      <dgm:spPr/>
      <dgm:t>
        <a:bodyPr/>
        <a:lstStyle/>
        <a:p>
          <a:r>
            <a:rPr lang="en-US" dirty="0">
              <a:hlinkClick xmlns:r="http://schemas.openxmlformats.org/officeDocument/2006/relationships" r:id="rId5"/>
            </a:rPr>
            <a:t>Click here</a:t>
          </a:r>
          <a:r>
            <a:rPr lang="en-US" dirty="0"/>
            <a:t> to make Payment &amp; Remittance selections or changes in the UCare Provider Portal*</a:t>
          </a:r>
        </a:p>
      </dgm:t>
    </dgm:pt>
    <dgm:pt modelId="{E9479DEB-7067-4FF2-A893-930846EC289D}" type="parTrans" cxnId="{08FF2C4C-770C-4919-A93E-B3C3E3769B1A}">
      <dgm:prSet/>
      <dgm:spPr/>
      <dgm:t>
        <a:bodyPr/>
        <a:lstStyle/>
        <a:p>
          <a:endParaRPr lang="en-US"/>
        </a:p>
      </dgm:t>
    </dgm:pt>
    <dgm:pt modelId="{8AF1A133-C2AE-4C92-AFE7-2C2BF02989F7}" type="sibTrans" cxnId="{08FF2C4C-770C-4919-A93E-B3C3E3769B1A}">
      <dgm:prSet/>
      <dgm:spPr/>
      <dgm:t>
        <a:bodyPr/>
        <a:lstStyle/>
        <a:p>
          <a:endParaRPr lang="en-US"/>
        </a:p>
      </dgm:t>
    </dgm:pt>
    <dgm:pt modelId="{28BEA903-F148-4656-9113-667DD257FFB4}">
      <dgm:prSet/>
      <dgm:spPr/>
      <dgm:t>
        <a:bodyPr/>
        <a:lstStyle/>
        <a:p>
          <a:endParaRPr lang="en-US"/>
        </a:p>
      </dgm:t>
    </dgm:pt>
    <dgm:pt modelId="{AA016D77-5383-4335-93A4-38BEBFDCF12A}" type="parTrans" cxnId="{ABCB0C56-04CD-4018-A912-088A0C5FC2EC}">
      <dgm:prSet/>
      <dgm:spPr/>
      <dgm:t>
        <a:bodyPr/>
        <a:lstStyle/>
        <a:p>
          <a:endParaRPr lang="en-US"/>
        </a:p>
      </dgm:t>
    </dgm:pt>
    <dgm:pt modelId="{961D9B20-C401-47A9-8FCB-DA93C34A98D6}" type="sibTrans" cxnId="{ABCB0C56-04CD-4018-A912-088A0C5FC2EC}">
      <dgm:prSet/>
      <dgm:spPr/>
      <dgm:t>
        <a:bodyPr/>
        <a:lstStyle/>
        <a:p>
          <a:endParaRPr lang="en-US"/>
        </a:p>
      </dgm:t>
    </dgm:pt>
    <dgm:pt modelId="{61CAF2BB-EB39-4F8B-A112-416510E30852}">
      <dgm:prSet/>
      <dgm:spPr/>
      <dgm:t>
        <a:bodyPr/>
        <a:lstStyle/>
        <a:p>
          <a:pPr rtl="0"/>
          <a:r>
            <a:rPr lang="en-US" dirty="0">
              <a:hlinkClick xmlns:r="http://schemas.openxmlformats.org/officeDocument/2006/relationships" r:id="rId6"/>
            </a:rPr>
            <a:t>Click here</a:t>
          </a:r>
          <a:r>
            <a:rPr lang="en-US" dirty="0">
              <a:latin typeface="Verdana"/>
              <a:hlinkClick xmlns:r="http://schemas.openxmlformats.org/officeDocument/2006/relationships" r:id="rId6"/>
            </a:rPr>
            <a:t> </a:t>
          </a:r>
          <a:r>
            <a:rPr lang="en-US" dirty="0"/>
            <a:t> to notify UCare of changes to location and/or billing information or to add a new location</a:t>
          </a:r>
        </a:p>
      </dgm:t>
    </dgm:pt>
    <dgm:pt modelId="{0C36BFCB-85C6-4592-9C80-73B3A023BF1E}" type="parTrans" cxnId="{A1FD4C9C-B312-4CCB-90DF-4A9ED5C2C251}">
      <dgm:prSet/>
      <dgm:spPr/>
      <dgm:t>
        <a:bodyPr/>
        <a:lstStyle/>
        <a:p>
          <a:endParaRPr lang="en-US"/>
        </a:p>
      </dgm:t>
    </dgm:pt>
    <dgm:pt modelId="{CA2B1B87-3511-447A-9FEB-0461A7D7365F}" type="sibTrans" cxnId="{A1FD4C9C-B312-4CCB-90DF-4A9ED5C2C251}">
      <dgm:prSet/>
      <dgm:spPr/>
      <dgm:t>
        <a:bodyPr/>
        <a:lstStyle/>
        <a:p>
          <a:endParaRPr lang="en-US"/>
        </a:p>
      </dgm:t>
    </dgm:pt>
    <dgm:pt modelId="{59125547-D169-405D-9DF0-7E9E10B7DAE1}">
      <dgm:prSet/>
      <dgm:spPr/>
      <dgm:t>
        <a:bodyPr/>
        <a:lstStyle/>
        <a:p>
          <a:endParaRPr lang="en-US"/>
        </a:p>
      </dgm:t>
    </dgm:pt>
    <dgm:pt modelId="{17096931-8D1E-4D1A-99D4-0BCD8E4833FB}" type="parTrans" cxnId="{F329F6A2-AAE8-41FC-A88F-03816C7FC182}">
      <dgm:prSet/>
      <dgm:spPr/>
      <dgm:t>
        <a:bodyPr/>
        <a:lstStyle/>
        <a:p>
          <a:endParaRPr lang="en-US"/>
        </a:p>
      </dgm:t>
    </dgm:pt>
    <dgm:pt modelId="{BA8E6B20-6B13-4535-9967-519565B65154}" type="sibTrans" cxnId="{F329F6A2-AAE8-41FC-A88F-03816C7FC182}">
      <dgm:prSet/>
      <dgm:spPr/>
      <dgm:t>
        <a:bodyPr/>
        <a:lstStyle/>
        <a:p>
          <a:endParaRPr lang="en-US"/>
        </a:p>
      </dgm:t>
    </dgm:pt>
    <dgm:pt modelId="{6376E0E0-E5AD-4ECA-9DB4-859C6DF439FA}">
      <dgm:prSet/>
      <dgm:spPr/>
      <dgm:t>
        <a:bodyPr/>
        <a:lstStyle/>
        <a:p>
          <a:r>
            <a:rPr lang="en-US" dirty="0">
              <a:hlinkClick xmlns:r="http://schemas.openxmlformats.org/officeDocument/2006/relationships" r:id="rId7"/>
            </a:rPr>
            <a:t>Sign up here</a:t>
          </a:r>
          <a:r>
            <a:rPr lang="en-US" dirty="0"/>
            <a:t> to receive critical notifications and provider news</a:t>
          </a:r>
        </a:p>
      </dgm:t>
    </dgm:pt>
    <dgm:pt modelId="{28651226-4DC4-47F9-820D-98FC8AE72A42}" type="parTrans" cxnId="{BA345508-68CE-433D-A0C1-859295A0538C}">
      <dgm:prSet/>
      <dgm:spPr/>
      <dgm:t>
        <a:bodyPr/>
        <a:lstStyle/>
        <a:p>
          <a:endParaRPr lang="en-US"/>
        </a:p>
      </dgm:t>
    </dgm:pt>
    <dgm:pt modelId="{B2769EB2-19D6-46C6-A4B4-CBF43EBD5B53}" type="sibTrans" cxnId="{BA345508-68CE-433D-A0C1-859295A0538C}">
      <dgm:prSet/>
      <dgm:spPr/>
      <dgm:t>
        <a:bodyPr/>
        <a:lstStyle/>
        <a:p>
          <a:endParaRPr lang="en-US"/>
        </a:p>
      </dgm:t>
    </dgm:pt>
    <dgm:pt modelId="{850390DF-CC6D-4EDB-B284-663CD584D967}" type="pres">
      <dgm:prSet presAssocID="{C17B4EBF-62CE-4408-9049-2BBB47507384}" presName="Name0" presStyleCnt="0">
        <dgm:presLayoutVars>
          <dgm:dir/>
          <dgm:animLvl val="lvl"/>
          <dgm:resizeHandles val="exact"/>
        </dgm:presLayoutVars>
      </dgm:prSet>
      <dgm:spPr/>
    </dgm:pt>
    <dgm:pt modelId="{477EE708-AE28-4954-8C77-FCEA649337B4}" type="pres">
      <dgm:prSet presAssocID="{F32C1A44-8E84-4059-9DBC-05968BCC89B2}" presName="linNode" presStyleCnt="0"/>
      <dgm:spPr/>
    </dgm:pt>
    <dgm:pt modelId="{3952E983-065C-445C-8087-9310F464FBA1}" type="pres">
      <dgm:prSet presAssocID="{F32C1A44-8E84-4059-9DBC-05968BCC89B2}" presName="parentText" presStyleLbl="solidFgAcc1" presStyleIdx="0" presStyleCnt="7">
        <dgm:presLayoutVars>
          <dgm:chMax val="1"/>
          <dgm:bulletEnabled/>
        </dgm:presLayoutVars>
      </dgm:prSet>
      <dgm:spPr/>
    </dgm:pt>
    <dgm:pt modelId="{C0A2D800-ADCF-4954-A67B-FFC597CCABBF}" type="pres">
      <dgm:prSet presAssocID="{F32C1A44-8E84-4059-9DBC-05968BCC89B2}" presName="descendantText" presStyleLbl="alignNode1" presStyleIdx="0" presStyleCnt="7">
        <dgm:presLayoutVars>
          <dgm:bulletEnabled/>
        </dgm:presLayoutVars>
      </dgm:prSet>
      <dgm:spPr/>
    </dgm:pt>
    <dgm:pt modelId="{1062FA59-CAD3-460E-BF46-B801FC18CFE5}" type="pres">
      <dgm:prSet presAssocID="{201E2195-257B-4F22-AEE1-C5947134E332}" presName="sp" presStyleCnt="0"/>
      <dgm:spPr/>
    </dgm:pt>
    <dgm:pt modelId="{C314FA5A-3538-4A55-B362-155143D611D6}" type="pres">
      <dgm:prSet presAssocID="{138B7E7E-F629-465B-8C0E-5F21FC278000}" presName="linNode" presStyleCnt="0"/>
      <dgm:spPr/>
    </dgm:pt>
    <dgm:pt modelId="{A59CCC67-DEF4-49E5-A5C7-DE8A6C9A9669}" type="pres">
      <dgm:prSet presAssocID="{138B7E7E-F629-465B-8C0E-5F21FC278000}" presName="parentText" presStyleLbl="solidFgAcc1" presStyleIdx="1" presStyleCnt="7">
        <dgm:presLayoutVars>
          <dgm:chMax val="1"/>
          <dgm:bulletEnabled/>
        </dgm:presLayoutVars>
      </dgm:prSet>
      <dgm:spPr/>
    </dgm:pt>
    <dgm:pt modelId="{47F2A26D-593F-4CDE-AEA5-710634EAE229}" type="pres">
      <dgm:prSet presAssocID="{138B7E7E-F629-465B-8C0E-5F21FC278000}" presName="descendantText" presStyleLbl="alignNode1" presStyleIdx="1" presStyleCnt="7">
        <dgm:presLayoutVars>
          <dgm:bulletEnabled/>
        </dgm:presLayoutVars>
      </dgm:prSet>
      <dgm:spPr/>
    </dgm:pt>
    <dgm:pt modelId="{E932C5DC-D48F-4217-A4C4-23E86E6E7F2F}" type="pres">
      <dgm:prSet presAssocID="{380B9A6C-94C9-48B1-9D96-741ACD4F9086}" presName="sp" presStyleCnt="0"/>
      <dgm:spPr/>
    </dgm:pt>
    <dgm:pt modelId="{707C358F-8DA9-48C5-82D9-45EB9D0C0A94}" type="pres">
      <dgm:prSet presAssocID="{6575E0A2-7BEB-45C9-ADCC-41D081DEE300}" presName="linNode" presStyleCnt="0"/>
      <dgm:spPr/>
    </dgm:pt>
    <dgm:pt modelId="{327C6470-4178-46E8-BC14-E8EBABD92850}" type="pres">
      <dgm:prSet presAssocID="{6575E0A2-7BEB-45C9-ADCC-41D081DEE300}" presName="parentText" presStyleLbl="solidFgAcc1" presStyleIdx="2" presStyleCnt="7">
        <dgm:presLayoutVars>
          <dgm:chMax val="1"/>
          <dgm:bulletEnabled/>
        </dgm:presLayoutVars>
      </dgm:prSet>
      <dgm:spPr/>
    </dgm:pt>
    <dgm:pt modelId="{F30B17AF-41C2-4706-94C5-6DBE7D347F95}" type="pres">
      <dgm:prSet presAssocID="{6575E0A2-7BEB-45C9-ADCC-41D081DEE300}" presName="descendantText" presStyleLbl="alignNode1" presStyleIdx="2" presStyleCnt="7">
        <dgm:presLayoutVars>
          <dgm:bulletEnabled/>
        </dgm:presLayoutVars>
      </dgm:prSet>
      <dgm:spPr/>
    </dgm:pt>
    <dgm:pt modelId="{3174BA14-9175-4AA0-8D18-CCDEAF598B3C}" type="pres">
      <dgm:prSet presAssocID="{8AD61B80-8009-4844-80FD-0E549ADA44A1}" presName="sp" presStyleCnt="0"/>
      <dgm:spPr/>
    </dgm:pt>
    <dgm:pt modelId="{753F6433-3D37-47A1-AAD8-BB407310A80B}" type="pres">
      <dgm:prSet presAssocID="{5AD14BCF-6251-4FFD-BCF0-829661ABE72A}" presName="linNode" presStyleCnt="0"/>
      <dgm:spPr/>
    </dgm:pt>
    <dgm:pt modelId="{311A846C-2506-4C7A-9C12-E3066E790329}" type="pres">
      <dgm:prSet presAssocID="{5AD14BCF-6251-4FFD-BCF0-829661ABE72A}" presName="parentText" presStyleLbl="solidFgAcc1" presStyleIdx="3" presStyleCnt="7">
        <dgm:presLayoutVars>
          <dgm:chMax val="1"/>
          <dgm:bulletEnabled/>
        </dgm:presLayoutVars>
      </dgm:prSet>
      <dgm:spPr/>
    </dgm:pt>
    <dgm:pt modelId="{0441673C-C59E-449A-B018-464E9FAFF3A6}" type="pres">
      <dgm:prSet presAssocID="{5AD14BCF-6251-4FFD-BCF0-829661ABE72A}" presName="descendantText" presStyleLbl="alignNode1" presStyleIdx="3" presStyleCnt="7">
        <dgm:presLayoutVars>
          <dgm:bulletEnabled/>
        </dgm:presLayoutVars>
      </dgm:prSet>
      <dgm:spPr/>
    </dgm:pt>
    <dgm:pt modelId="{22252BA0-C1C0-4990-97F1-ADBD58F60231}" type="pres">
      <dgm:prSet presAssocID="{98B90C42-30D3-415E-8E36-FF6B60B7A10E}" presName="sp" presStyleCnt="0"/>
      <dgm:spPr/>
    </dgm:pt>
    <dgm:pt modelId="{031E01BA-BDEA-4F05-8CB4-5C6FFC5DE0B5}" type="pres">
      <dgm:prSet presAssocID="{EE0F80C8-F2DD-4F0F-AEA5-77163EE2248C}" presName="linNode" presStyleCnt="0"/>
      <dgm:spPr/>
    </dgm:pt>
    <dgm:pt modelId="{CE4F3853-4996-433D-BC7A-780E1EB3B37B}" type="pres">
      <dgm:prSet presAssocID="{EE0F80C8-F2DD-4F0F-AEA5-77163EE2248C}" presName="parentText" presStyleLbl="solidFgAcc1" presStyleIdx="4" presStyleCnt="7">
        <dgm:presLayoutVars>
          <dgm:chMax val="1"/>
          <dgm:bulletEnabled/>
        </dgm:presLayoutVars>
      </dgm:prSet>
      <dgm:spPr/>
    </dgm:pt>
    <dgm:pt modelId="{9FF3397D-4A1B-4910-ACFF-0F1E864388B4}" type="pres">
      <dgm:prSet presAssocID="{EE0F80C8-F2DD-4F0F-AEA5-77163EE2248C}" presName="descendantText" presStyleLbl="alignNode1" presStyleIdx="4" presStyleCnt="7">
        <dgm:presLayoutVars>
          <dgm:bulletEnabled/>
        </dgm:presLayoutVars>
      </dgm:prSet>
      <dgm:spPr/>
    </dgm:pt>
    <dgm:pt modelId="{C1A268E5-2F83-42AF-8EF3-BB4549B0730A}" type="pres">
      <dgm:prSet presAssocID="{C04857E4-44B3-46DA-BDD2-50CA74572386}" presName="sp" presStyleCnt="0"/>
      <dgm:spPr/>
    </dgm:pt>
    <dgm:pt modelId="{07FEAE6E-F513-4AD9-98D2-4696BFACA146}" type="pres">
      <dgm:prSet presAssocID="{28BEA903-F148-4656-9113-667DD257FFB4}" presName="linNode" presStyleCnt="0"/>
      <dgm:spPr/>
    </dgm:pt>
    <dgm:pt modelId="{3C8E36FB-FDB2-4D56-90DB-D36321123B2E}" type="pres">
      <dgm:prSet presAssocID="{28BEA903-F148-4656-9113-667DD257FFB4}" presName="parentText" presStyleLbl="solidFgAcc1" presStyleIdx="5" presStyleCnt="7">
        <dgm:presLayoutVars>
          <dgm:chMax val="1"/>
          <dgm:bulletEnabled/>
        </dgm:presLayoutVars>
      </dgm:prSet>
      <dgm:spPr/>
    </dgm:pt>
    <dgm:pt modelId="{461AAB91-3B9C-4884-9877-2E51F0AB99EF}" type="pres">
      <dgm:prSet presAssocID="{28BEA903-F148-4656-9113-667DD257FFB4}" presName="descendantText" presStyleLbl="alignNode1" presStyleIdx="5" presStyleCnt="7">
        <dgm:presLayoutVars>
          <dgm:bulletEnabled/>
        </dgm:presLayoutVars>
      </dgm:prSet>
      <dgm:spPr/>
    </dgm:pt>
    <dgm:pt modelId="{2C55ACED-812E-48B7-A74A-F52E558877FD}" type="pres">
      <dgm:prSet presAssocID="{961D9B20-C401-47A9-8FCB-DA93C34A98D6}" presName="sp" presStyleCnt="0"/>
      <dgm:spPr/>
    </dgm:pt>
    <dgm:pt modelId="{7FF9BD02-B00E-43B3-89BB-6A565F5C81EC}" type="pres">
      <dgm:prSet presAssocID="{59125547-D169-405D-9DF0-7E9E10B7DAE1}" presName="linNode" presStyleCnt="0"/>
      <dgm:spPr/>
    </dgm:pt>
    <dgm:pt modelId="{4DDDDB80-8EDF-4E74-855A-3F65435F2E2A}" type="pres">
      <dgm:prSet presAssocID="{59125547-D169-405D-9DF0-7E9E10B7DAE1}" presName="parentText" presStyleLbl="solidFgAcc1" presStyleIdx="6" presStyleCnt="7">
        <dgm:presLayoutVars>
          <dgm:chMax val="1"/>
          <dgm:bulletEnabled/>
        </dgm:presLayoutVars>
      </dgm:prSet>
      <dgm:spPr/>
    </dgm:pt>
    <dgm:pt modelId="{EC3B90BA-29E3-4C44-8C6F-C0DFA3E0C092}" type="pres">
      <dgm:prSet presAssocID="{59125547-D169-405D-9DF0-7E9E10B7DAE1}" presName="descendantText" presStyleLbl="alignNode1" presStyleIdx="6" presStyleCnt="7">
        <dgm:presLayoutVars>
          <dgm:bulletEnabled/>
        </dgm:presLayoutVars>
      </dgm:prSet>
      <dgm:spPr/>
    </dgm:pt>
  </dgm:ptLst>
  <dgm:cxnLst>
    <dgm:cxn modelId="{9A867707-2B0E-4C53-B46B-3A80DF2F6DF9}" srcId="{C17B4EBF-62CE-4408-9049-2BBB47507384}" destId="{EE0F80C8-F2DD-4F0F-AEA5-77163EE2248C}" srcOrd="4" destOrd="0" parTransId="{0940B8ED-9C44-4E4B-AB35-CE525029F449}" sibTransId="{C04857E4-44B3-46DA-BDD2-50CA74572386}"/>
    <dgm:cxn modelId="{BA345508-68CE-433D-A0C1-859295A0538C}" srcId="{59125547-D169-405D-9DF0-7E9E10B7DAE1}" destId="{6376E0E0-E5AD-4ECA-9DB4-859C6DF439FA}" srcOrd="0" destOrd="0" parTransId="{28651226-4DC4-47F9-820D-98FC8AE72A42}" sibTransId="{B2769EB2-19D6-46C6-A4B4-CBF43EBD5B53}"/>
    <dgm:cxn modelId="{36A99B11-024B-41F6-BF65-4845E9662F5B}" srcId="{C17B4EBF-62CE-4408-9049-2BBB47507384}" destId="{5AD14BCF-6251-4FFD-BCF0-829661ABE72A}" srcOrd="3" destOrd="0" parTransId="{CE2F5377-5BCF-408A-AADD-D6E1F6553EBB}" sibTransId="{98B90C42-30D3-415E-8E36-FF6B60B7A10E}"/>
    <dgm:cxn modelId="{537EA917-4A43-460D-A349-2C72EE61B9D3}" type="presOf" srcId="{AEB66A05-A1AA-49D5-A265-878C03491C82}" destId="{47F2A26D-593F-4CDE-AEA5-710634EAE229}" srcOrd="0" destOrd="0" presId="urn:microsoft.com/office/officeart/2016/7/layout/VerticalHollowActionList"/>
    <dgm:cxn modelId="{CA515719-FED4-42CC-AE34-12420030771F}" type="presOf" srcId="{6376E0E0-E5AD-4ECA-9DB4-859C6DF439FA}" destId="{EC3B90BA-29E3-4C44-8C6F-C0DFA3E0C092}" srcOrd="0" destOrd="0" presId="urn:microsoft.com/office/officeart/2016/7/layout/VerticalHollowActionList"/>
    <dgm:cxn modelId="{343BB61A-32E4-4E44-8860-F881D383C345}" type="presOf" srcId="{6575E0A2-7BEB-45C9-ADCC-41D081DEE300}" destId="{327C6470-4178-46E8-BC14-E8EBABD92850}" srcOrd="0" destOrd="0" presId="urn:microsoft.com/office/officeart/2016/7/layout/VerticalHollowActionList"/>
    <dgm:cxn modelId="{B853912B-CC56-4EC0-A79F-77475428826E}" srcId="{138B7E7E-F629-465B-8C0E-5F21FC278000}" destId="{AEB66A05-A1AA-49D5-A265-878C03491C82}" srcOrd="0" destOrd="0" parTransId="{A3DE6001-CFFE-47D4-B4C3-210F0F03658F}" sibTransId="{78AADEF5-8D4C-44C5-907D-A115CAD7D9D9}"/>
    <dgm:cxn modelId="{159A0261-49FD-4670-9642-2EE0BEF05B8D}" type="presOf" srcId="{C28FBDF7-6279-43CB-B109-1024DC5940FB}" destId="{C0A2D800-ADCF-4954-A67B-FFC597CCABBF}" srcOrd="0" destOrd="0" presId="urn:microsoft.com/office/officeart/2016/7/layout/VerticalHollowActionList"/>
    <dgm:cxn modelId="{B00B7C4B-22DC-4925-B3D0-C9E7AD3CDC43}" srcId="{6575E0A2-7BEB-45C9-ADCC-41D081DEE300}" destId="{A9BC4936-69F4-4EC1-89D0-1E20691B1920}" srcOrd="0" destOrd="0" parTransId="{0017285C-34FD-4430-82E0-D81658061D8B}" sibTransId="{5EFBE892-EB0F-4315-AA74-7FDDF6DDD991}"/>
    <dgm:cxn modelId="{08FF2C4C-770C-4919-A93E-B3C3E3769B1A}" srcId="{EE0F80C8-F2DD-4F0F-AEA5-77163EE2248C}" destId="{CFF33894-378B-4D01-B7AA-96C7FBE5137E}" srcOrd="0" destOrd="0" parTransId="{E9479DEB-7067-4FF2-A893-930846EC289D}" sibTransId="{8AF1A133-C2AE-4C92-AFE7-2C2BF02989F7}"/>
    <dgm:cxn modelId="{7E7EA44E-F91A-4439-A8ED-C8A8B8AAFFA0}" type="presOf" srcId="{EE0F80C8-F2DD-4F0F-AEA5-77163EE2248C}" destId="{CE4F3853-4996-433D-BC7A-780E1EB3B37B}" srcOrd="0" destOrd="0" presId="urn:microsoft.com/office/officeart/2016/7/layout/VerticalHollowActionList"/>
    <dgm:cxn modelId="{10CED274-3601-4077-9BE1-C47B0F3BA86F}" type="presOf" srcId="{61CAF2BB-EB39-4F8B-A112-416510E30852}" destId="{461AAB91-3B9C-4884-9877-2E51F0AB99EF}" srcOrd="0" destOrd="0" presId="urn:microsoft.com/office/officeart/2016/7/layout/VerticalHollowActionList"/>
    <dgm:cxn modelId="{ABCB0C56-04CD-4018-A912-088A0C5FC2EC}" srcId="{C17B4EBF-62CE-4408-9049-2BBB47507384}" destId="{28BEA903-F148-4656-9113-667DD257FFB4}" srcOrd="5" destOrd="0" parTransId="{AA016D77-5383-4335-93A4-38BEBFDCF12A}" sibTransId="{961D9B20-C401-47A9-8FCB-DA93C34A98D6}"/>
    <dgm:cxn modelId="{A1FD4C9C-B312-4CCB-90DF-4A9ED5C2C251}" srcId="{28BEA903-F148-4656-9113-667DD257FFB4}" destId="{61CAF2BB-EB39-4F8B-A112-416510E30852}" srcOrd="0" destOrd="0" parTransId="{0C36BFCB-85C6-4592-9C80-73B3A023BF1E}" sibTransId="{CA2B1B87-3511-447A-9FEB-0461A7D7365F}"/>
    <dgm:cxn modelId="{3B3607A2-55A3-43F8-A6C0-5863DD3A052D}" type="presOf" srcId="{28BEA903-F148-4656-9113-667DD257FFB4}" destId="{3C8E36FB-FDB2-4D56-90DB-D36321123B2E}" srcOrd="0" destOrd="0" presId="urn:microsoft.com/office/officeart/2016/7/layout/VerticalHollowActionList"/>
    <dgm:cxn modelId="{F329F6A2-AAE8-41FC-A88F-03816C7FC182}" srcId="{C17B4EBF-62CE-4408-9049-2BBB47507384}" destId="{59125547-D169-405D-9DF0-7E9E10B7DAE1}" srcOrd="6" destOrd="0" parTransId="{17096931-8D1E-4D1A-99D4-0BCD8E4833FB}" sibTransId="{BA8E6B20-6B13-4535-9967-519565B65154}"/>
    <dgm:cxn modelId="{C91324A5-F72E-414D-8AC7-2FB73779D416}" type="presOf" srcId="{138B7E7E-F629-465B-8C0E-5F21FC278000}" destId="{A59CCC67-DEF4-49E5-A5C7-DE8A6C9A9669}" srcOrd="0" destOrd="0" presId="urn:microsoft.com/office/officeart/2016/7/layout/VerticalHollowActionList"/>
    <dgm:cxn modelId="{491AF0B0-B87E-4053-8EE2-084910259196}" srcId="{C17B4EBF-62CE-4408-9049-2BBB47507384}" destId="{F32C1A44-8E84-4059-9DBC-05968BCC89B2}" srcOrd="0" destOrd="0" parTransId="{B036CEF6-8FBE-4215-A037-9F14F041E5F9}" sibTransId="{201E2195-257B-4F22-AEE1-C5947134E332}"/>
    <dgm:cxn modelId="{97E18DBA-34F2-46B0-AF95-6A7B5F6883B4}" srcId="{F32C1A44-8E84-4059-9DBC-05968BCC89B2}" destId="{C28FBDF7-6279-43CB-B109-1024DC5940FB}" srcOrd="0" destOrd="0" parTransId="{D0FC2864-19F1-4FA1-B9A3-101BD2C51BF1}" sibTransId="{0F4746B1-E3F7-472C-9B58-181DDCB76330}"/>
    <dgm:cxn modelId="{44963BBB-8122-44ED-9628-D6B417B06F50}" type="presOf" srcId="{A9BC4936-69F4-4EC1-89D0-1E20691B1920}" destId="{F30B17AF-41C2-4706-94C5-6DBE7D347F95}" srcOrd="0" destOrd="0" presId="urn:microsoft.com/office/officeart/2016/7/layout/VerticalHollowActionList"/>
    <dgm:cxn modelId="{4552F3BC-C163-4830-B9DB-78F9947AC57E}" srcId="{C17B4EBF-62CE-4408-9049-2BBB47507384}" destId="{138B7E7E-F629-465B-8C0E-5F21FC278000}" srcOrd="1" destOrd="0" parTransId="{6C664CEA-0904-42BD-B266-0E2EE78F6886}" sibTransId="{380B9A6C-94C9-48B1-9D96-741ACD4F9086}"/>
    <dgm:cxn modelId="{E81859BD-3D09-4C8D-B10A-F9BB53C45355}" type="presOf" srcId="{CFF33894-378B-4D01-B7AA-96C7FBE5137E}" destId="{9FF3397D-4A1B-4910-ACFF-0F1E864388B4}" srcOrd="0" destOrd="0" presId="urn:microsoft.com/office/officeart/2016/7/layout/VerticalHollowActionList"/>
    <dgm:cxn modelId="{8458D9BD-791D-403B-B9E4-B0C75D59B2C2}" type="presOf" srcId="{C17B4EBF-62CE-4408-9049-2BBB47507384}" destId="{850390DF-CC6D-4EDB-B284-663CD584D967}" srcOrd="0" destOrd="0" presId="urn:microsoft.com/office/officeart/2016/7/layout/VerticalHollowActionList"/>
    <dgm:cxn modelId="{EC90A7C7-1168-4CBB-8B2C-BE862E5B34A1}" type="presOf" srcId="{F32C1A44-8E84-4059-9DBC-05968BCC89B2}" destId="{3952E983-065C-445C-8087-9310F464FBA1}" srcOrd="0" destOrd="0" presId="urn:microsoft.com/office/officeart/2016/7/layout/VerticalHollowActionList"/>
    <dgm:cxn modelId="{7FE928DE-0933-47A1-AF1F-54C234B767DD}" srcId="{5AD14BCF-6251-4FFD-BCF0-829661ABE72A}" destId="{6020E388-2F7A-4360-821B-3748ED7FADBE}" srcOrd="0" destOrd="0" parTransId="{C5F22B4E-6B96-4DE2-A820-08BA1660204F}" sibTransId="{CE14A90A-8331-4CEC-A28A-5D977C4BF55C}"/>
    <dgm:cxn modelId="{FF1C51DF-E18D-41E2-8F75-A970C80F3239}" type="presOf" srcId="{6020E388-2F7A-4360-821B-3748ED7FADBE}" destId="{0441673C-C59E-449A-B018-464E9FAFF3A6}" srcOrd="0" destOrd="0" presId="urn:microsoft.com/office/officeart/2016/7/layout/VerticalHollowActionList"/>
    <dgm:cxn modelId="{13B3D0E6-4123-4C5B-832A-ED875D2DE761}" type="presOf" srcId="{59125547-D169-405D-9DF0-7E9E10B7DAE1}" destId="{4DDDDB80-8EDF-4E74-855A-3F65435F2E2A}" srcOrd="0" destOrd="0" presId="urn:microsoft.com/office/officeart/2016/7/layout/VerticalHollowActionList"/>
    <dgm:cxn modelId="{0AD88FF1-8C8D-4AAC-B8CF-11486ED9F62E}" type="presOf" srcId="{5AD14BCF-6251-4FFD-BCF0-829661ABE72A}" destId="{311A846C-2506-4C7A-9C12-E3066E790329}" srcOrd="0" destOrd="0" presId="urn:microsoft.com/office/officeart/2016/7/layout/VerticalHollowActionList"/>
    <dgm:cxn modelId="{C061D2F7-1923-44B3-9A40-5D28B478B98B}" srcId="{C17B4EBF-62CE-4408-9049-2BBB47507384}" destId="{6575E0A2-7BEB-45C9-ADCC-41D081DEE300}" srcOrd="2" destOrd="0" parTransId="{6FB16A85-BB47-4FA4-9CCD-97C8D56C55C8}" sibTransId="{8AD61B80-8009-4844-80FD-0E549ADA44A1}"/>
    <dgm:cxn modelId="{3EC445B8-0DDC-4E7E-BE92-33F934CBA452}" type="presParOf" srcId="{850390DF-CC6D-4EDB-B284-663CD584D967}" destId="{477EE708-AE28-4954-8C77-FCEA649337B4}" srcOrd="0" destOrd="0" presId="urn:microsoft.com/office/officeart/2016/7/layout/VerticalHollowActionList"/>
    <dgm:cxn modelId="{730B4C56-549C-45D1-82D7-85BB3958457A}" type="presParOf" srcId="{477EE708-AE28-4954-8C77-FCEA649337B4}" destId="{3952E983-065C-445C-8087-9310F464FBA1}" srcOrd="0" destOrd="0" presId="urn:microsoft.com/office/officeart/2016/7/layout/VerticalHollowActionList"/>
    <dgm:cxn modelId="{29C7DC3B-4FF5-46E0-9592-D0475F9F3744}" type="presParOf" srcId="{477EE708-AE28-4954-8C77-FCEA649337B4}" destId="{C0A2D800-ADCF-4954-A67B-FFC597CCABBF}" srcOrd="1" destOrd="0" presId="urn:microsoft.com/office/officeart/2016/7/layout/VerticalHollowActionList"/>
    <dgm:cxn modelId="{9C6D522F-5191-453F-A8C0-EA5C3609CD6B}" type="presParOf" srcId="{850390DF-CC6D-4EDB-B284-663CD584D967}" destId="{1062FA59-CAD3-460E-BF46-B801FC18CFE5}" srcOrd="1" destOrd="0" presId="urn:microsoft.com/office/officeart/2016/7/layout/VerticalHollowActionList"/>
    <dgm:cxn modelId="{0904A87F-86AA-4549-9E09-81C8C2F653F0}" type="presParOf" srcId="{850390DF-CC6D-4EDB-B284-663CD584D967}" destId="{C314FA5A-3538-4A55-B362-155143D611D6}" srcOrd="2" destOrd="0" presId="urn:microsoft.com/office/officeart/2016/7/layout/VerticalHollowActionList"/>
    <dgm:cxn modelId="{66D98D77-3034-4039-B86E-E7F3B981C9FB}" type="presParOf" srcId="{C314FA5A-3538-4A55-B362-155143D611D6}" destId="{A59CCC67-DEF4-49E5-A5C7-DE8A6C9A9669}" srcOrd="0" destOrd="0" presId="urn:microsoft.com/office/officeart/2016/7/layout/VerticalHollowActionList"/>
    <dgm:cxn modelId="{FC8FAF8A-FB49-4B98-9461-D3AC647567EC}" type="presParOf" srcId="{C314FA5A-3538-4A55-B362-155143D611D6}" destId="{47F2A26D-593F-4CDE-AEA5-710634EAE229}" srcOrd="1" destOrd="0" presId="urn:microsoft.com/office/officeart/2016/7/layout/VerticalHollowActionList"/>
    <dgm:cxn modelId="{466D75F3-9330-4636-9A15-53E322019AF3}" type="presParOf" srcId="{850390DF-CC6D-4EDB-B284-663CD584D967}" destId="{E932C5DC-D48F-4217-A4C4-23E86E6E7F2F}" srcOrd="3" destOrd="0" presId="urn:microsoft.com/office/officeart/2016/7/layout/VerticalHollowActionList"/>
    <dgm:cxn modelId="{DC5A7474-C36E-41D5-BD4C-2F6D4F4755F6}" type="presParOf" srcId="{850390DF-CC6D-4EDB-B284-663CD584D967}" destId="{707C358F-8DA9-48C5-82D9-45EB9D0C0A94}" srcOrd="4" destOrd="0" presId="urn:microsoft.com/office/officeart/2016/7/layout/VerticalHollowActionList"/>
    <dgm:cxn modelId="{032E8146-E51C-4DCE-A19D-ED844F651DA9}" type="presParOf" srcId="{707C358F-8DA9-48C5-82D9-45EB9D0C0A94}" destId="{327C6470-4178-46E8-BC14-E8EBABD92850}" srcOrd="0" destOrd="0" presId="urn:microsoft.com/office/officeart/2016/7/layout/VerticalHollowActionList"/>
    <dgm:cxn modelId="{379F3CB0-C167-46EF-AA0B-DD2BB6EDD82B}" type="presParOf" srcId="{707C358F-8DA9-48C5-82D9-45EB9D0C0A94}" destId="{F30B17AF-41C2-4706-94C5-6DBE7D347F95}" srcOrd="1" destOrd="0" presId="urn:microsoft.com/office/officeart/2016/7/layout/VerticalHollowActionList"/>
    <dgm:cxn modelId="{A5C86D23-9195-4DE8-96E8-F689B56F5326}" type="presParOf" srcId="{850390DF-CC6D-4EDB-B284-663CD584D967}" destId="{3174BA14-9175-4AA0-8D18-CCDEAF598B3C}" srcOrd="5" destOrd="0" presId="urn:microsoft.com/office/officeart/2016/7/layout/VerticalHollowActionList"/>
    <dgm:cxn modelId="{F3F623C0-FB60-4961-A1D0-6B671B8B8463}" type="presParOf" srcId="{850390DF-CC6D-4EDB-B284-663CD584D967}" destId="{753F6433-3D37-47A1-AAD8-BB407310A80B}" srcOrd="6" destOrd="0" presId="urn:microsoft.com/office/officeart/2016/7/layout/VerticalHollowActionList"/>
    <dgm:cxn modelId="{1278B95F-AD7F-4DD1-9484-637C449064F3}" type="presParOf" srcId="{753F6433-3D37-47A1-AAD8-BB407310A80B}" destId="{311A846C-2506-4C7A-9C12-E3066E790329}" srcOrd="0" destOrd="0" presId="urn:microsoft.com/office/officeart/2016/7/layout/VerticalHollowActionList"/>
    <dgm:cxn modelId="{AF7BCCB7-B056-44CC-B9E2-F35E11A02437}" type="presParOf" srcId="{753F6433-3D37-47A1-AAD8-BB407310A80B}" destId="{0441673C-C59E-449A-B018-464E9FAFF3A6}" srcOrd="1" destOrd="0" presId="urn:microsoft.com/office/officeart/2016/7/layout/VerticalHollowActionList"/>
    <dgm:cxn modelId="{3FD1D77F-C77F-41C9-909E-5A5D85FBA2C1}" type="presParOf" srcId="{850390DF-CC6D-4EDB-B284-663CD584D967}" destId="{22252BA0-C1C0-4990-97F1-ADBD58F60231}" srcOrd="7" destOrd="0" presId="urn:microsoft.com/office/officeart/2016/7/layout/VerticalHollowActionList"/>
    <dgm:cxn modelId="{A00DE927-BED0-4217-A65A-88F459EE3545}" type="presParOf" srcId="{850390DF-CC6D-4EDB-B284-663CD584D967}" destId="{031E01BA-BDEA-4F05-8CB4-5C6FFC5DE0B5}" srcOrd="8" destOrd="0" presId="urn:microsoft.com/office/officeart/2016/7/layout/VerticalHollowActionList"/>
    <dgm:cxn modelId="{7B5CFA43-68BF-40EB-A066-443F0DCEC7B3}" type="presParOf" srcId="{031E01BA-BDEA-4F05-8CB4-5C6FFC5DE0B5}" destId="{CE4F3853-4996-433D-BC7A-780E1EB3B37B}" srcOrd="0" destOrd="0" presId="urn:microsoft.com/office/officeart/2016/7/layout/VerticalHollowActionList"/>
    <dgm:cxn modelId="{24CF169C-A3A7-4C09-A3E2-30E51A6EF157}" type="presParOf" srcId="{031E01BA-BDEA-4F05-8CB4-5C6FFC5DE0B5}" destId="{9FF3397D-4A1B-4910-ACFF-0F1E864388B4}" srcOrd="1" destOrd="0" presId="urn:microsoft.com/office/officeart/2016/7/layout/VerticalHollowActionList"/>
    <dgm:cxn modelId="{A0C7E7DC-2613-49AB-9BB6-EF81AF575F63}" type="presParOf" srcId="{850390DF-CC6D-4EDB-B284-663CD584D967}" destId="{C1A268E5-2F83-42AF-8EF3-BB4549B0730A}" srcOrd="9" destOrd="0" presId="urn:microsoft.com/office/officeart/2016/7/layout/VerticalHollowActionList"/>
    <dgm:cxn modelId="{918D5321-5C91-4E0D-9414-71C785B6B407}" type="presParOf" srcId="{850390DF-CC6D-4EDB-B284-663CD584D967}" destId="{07FEAE6E-F513-4AD9-98D2-4696BFACA146}" srcOrd="10" destOrd="0" presId="urn:microsoft.com/office/officeart/2016/7/layout/VerticalHollowActionList"/>
    <dgm:cxn modelId="{CA1C9903-A2FC-4766-9E41-E3F6D145B0C7}" type="presParOf" srcId="{07FEAE6E-F513-4AD9-98D2-4696BFACA146}" destId="{3C8E36FB-FDB2-4D56-90DB-D36321123B2E}" srcOrd="0" destOrd="0" presId="urn:microsoft.com/office/officeart/2016/7/layout/VerticalHollowActionList"/>
    <dgm:cxn modelId="{285331E5-07B7-4E66-BE1D-DC0DBCA2FA62}" type="presParOf" srcId="{07FEAE6E-F513-4AD9-98D2-4696BFACA146}" destId="{461AAB91-3B9C-4884-9877-2E51F0AB99EF}" srcOrd="1" destOrd="0" presId="urn:microsoft.com/office/officeart/2016/7/layout/VerticalHollowActionList"/>
    <dgm:cxn modelId="{CE5A6F9B-B141-4041-AD2F-003570050C56}" type="presParOf" srcId="{850390DF-CC6D-4EDB-B284-663CD584D967}" destId="{2C55ACED-812E-48B7-A74A-F52E558877FD}" srcOrd="11" destOrd="0" presId="urn:microsoft.com/office/officeart/2016/7/layout/VerticalHollowActionList"/>
    <dgm:cxn modelId="{6A59231E-35C2-4662-B8D7-9A34EA6A9300}" type="presParOf" srcId="{850390DF-CC6D-4EDB-B284-663CD584D967}" destId="{7FF9BD02-B00E-43B3-89BB-6A565F5C81EC}" srcOrd="12" destOrd="0" presId="urn:microsoft.com/office/officeart/2016/7/layout/VerticalHollowActionList"/>
    <dgm:cxn modelId="{31B4FD72-4276-4C5D-8697-BF4115DD7090}" type="presParOf" srcId="{7FF9BD02-B00E-43B3-89BB-6A565F5C81EC}" destId="{4DDDDB80-8EDF-4E74-855A-3F65435F2E2A}" srcOrd="0" destOrd="0" presId="urn:microsoft.com/office/officeart/2016/7/layout/VerticalHollowActionList"/>
    <dgm:cxn modelId="{E255C87A-A99E-4E96-B0BA-610711E5359B}" type="presParOf" srcId="{7FF9BD02-B00E-43B3-89BB-6A565F5C81EC}" destId="{EC3B90BA-29E3-4C44-8C6F-C0DFA3E0C092}"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2D800-ADCF-4954-A67B-FFC597CCABBF}">
      <dsp:nvSpPr>
        <dsp:cNvPr id="0" name=""/>
        <dsp:cNvSpPr/>
      </dsp:nvSpPr>
      <dsp:spPr>
        <a:xfrm>
          <a:off x="1550364" y="1794"/>
          <a:ext cx="6201457" cy="519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26" tIns="131969" rIns="120326" bIns="131969" numCol="1" spcCol="1270" anchor="ctr" anchorCtr="0">
          <a:noAutofit/>
        </a:bodyPr>
        <a:lstStyle/>
        <a:p>
          <a:pPr marL="0" lvl="0" indent="0" algn="l" defTabSz="488950" rtl="0">
            <a:lnSpc>
              <a:spcPct val="90000"/>
            </a:lnSpc>
            <a:spcBef>
              <a:spcPct val="0"/>
            </a:spcBef>
            <a:spcAft>
              <a:spcPct val="35000"/>
            </a:spcAft>
            <a:buNone/>
          </a:pPr>
          <a:r>
            <a:rPr lang="en-US" sz="1100" kern="1200" dirty="0"/>
            <a:t>Provider must be a </a:t>
          </a:r>
          <a:r>
            <a:rPr lang="en-US" sz="1100" kern="1200" dirty="0">
              <a:hlinkClick xmlns:r="http://schemas.openxmlformats.org/officeDocument/2006/relationships" r:id="rId1"/>
            </a:rPr>
            <a:t>DHS enrolled </a:t>
          </a:r>
          <a:r>
            <a:rPr lang="en-US" sz="1100" kern="1200" dirty="0">
              <a:latin typeface="Verdana"/>
            </a:rPr>
            <a:t>provider in order to provide EIDBI services </a:t>
          </a:r>
          <a:r>
            <a:rPr lang="en-US" sz="1100" kern="1200" dirty="0"/>
            <a:t>to UCare members </a:t>
          </a:r>
        </a:p>
      </dsp:txBody>
      <dsp:txXfrm>
        <a:off x="1550364" y="1794"/>
        <a:ext cx="6201457" cy="519563"/>
      </dsp:txXfrm>
    </dsp:sp>
    <dsp:sp modelId="{3952E983-065C-445C-8087-9310F464FBA1}">
      <dsp:nvSpPr>
        <dsp:cNvPr id="0" name=""/>
        <dsp:cNvSpPr/>
      </dsp:nvSpPr>
      <dsp:spPr>
        <a:xfrm>
          <a:off x="0" y="1794"/>
          <a:ext cx="1550364" cy="519563"/>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40" tIns="51321" rIns="82040" bIns="51321" numCol="1" spcCol="1270" anchor="ctr" anchorCtr="0">
          <a:noAutofit/>
        </a:bodyPr>
        <a:lstStyle/>
        <a:p>
          <a:pPr marL="0" lvl="0" indent="0" algn="ctr" defTabSz="622300" rtl="0">
            <a:lnSpc>
              <a:spcPct val="90000"/>
            </a:lnSpc>
            <a:spcBef>
              <a:spcPct val="0"/>
            </a:spcBef>
            <a:spcAft>
              <a:spcPct val="35000"/>
            </a:spcAft>
            <a:buNone/>
          </a:pPr>
          <a:endParaRPr lang="en-US" sz="1400" kern="1200"/>
        </a:p>
      </dsp:txBody>
      <dsp:txXfrm>
        <a:off x="0" y="1794"/>
        <a:ext cx="1550364" cy="519563"/>
      </dsp:txXfrm>
    </dsp:sp>
    <dsp:sp modelId="{47F2A26D-593F-4CDE-AEA5-710634EAE229}">
      <dsp:nvSpPr>
        <dsp:cNvPr id="0" name=""/>
        <dsp:cNvSpPr/>
      </dsp:nvSpPr>
      <dsp:spPr>
        <a:xfrm>
          <a:off x="1550364" y="552531"/>
          <a:ext cx="6201457" cy="519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26" tIns="131969" rIns="120326" bIns="131969" numCol="1" spcCol="1270" anchor="ctr" anchorCtr="0">
          <a:noAutofit/>
        </a:bodyPr>
        <a:lstStyle/>
        <a:p>
          <a:pPr marL="0" lvl="0" indent="0" algn="l" defTabSz="488950">
            <a:lnSpc>
              <a:spcPct val="90000"/>
            </a:lnSpc>
            <a:spcBef>
              <a:spcPct val="0"/>
            </a:spcBef>
            <a:spcAft>
              <a:spcPct val="35000"/>
            </a:spcAft>
            <a:buNone/>
          </a:pPr>
          <a:r>
            <a:rPr lang="en-US" sz="1100" kern="1200" dirty="0">
              <a:hlinkClick xmlns:r="http://schemas.openxmlformats.org/officeDocument/2006/relationships" r:id="rId2"/>
            </a:rPr>
            <a:t>Click here</a:t>
          </a:r>
          <a:r>
            <a:rPr lang="en-US" sz="1100" kern="1200" dirty="0"/>
            <a:t> to Join Our Network</a:t>
          </a:r>
        </a:p>
      </dsp:txBody>
      <dsp:txXfrm>
        <a:off x="1550364" y="552531"/>
        <a:ext cx="6201457" cy="519563"/>
      </dsp:txXfrm>
    </dsp:sp>
    <dsp:sp modelId="{A59CCC67-DEF4-49E5-A5C7-DE8A6C9A9669}">
      <dsp:nvSpPr>
        <dsp:cNvPr id="0" name=""/>
        <dsp:cNvSpPr/>
      </dsp:nvSpPr>
      <dsp:spPr>
        <a:xfrm>
          <a:off x="0" y="552531"/>
          <a:ext cx="1550364" cy="519563"/>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40" tIns="51321" rIns="82040" bIns="51321"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0" y="552531"/>
        <a:ext cx="1550364" cy="519563"/>
      </dsp:txXfrm>
    </dsp:sp>
    <dsp:sp modelId="{F30B17AF-41C2-4706-94C5-6DBE7D347F95}">
      <dsp:nvSpPr>
        <dsp:cNvPr id="0" name=""/>
        <dsp:cNvSpPr/>
      </dsp:nvSpPr>
      <dsp:spPr>
        <a:xfrm>
          <a:off x="1550364" y="1103268"/>
          <a:ext cx="6201457" cy="519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26" tIns="131969" rIns="120326" bIns="131969" numCol="1" spcCol="1270" anchor="ctr" anchorCtr="0">
          <a:noAutofit/>
        </a:bodyPr>
        <a:lstStyle/>
        <a:p>
          <a:pPr marL="0" lvl="0" indent="0" algn="l" defTabSz="488950" rtl="0">
            <a:lnSpc>
              <a:spcPct val="90000"/>
            </a:lnSpc>
            <a:spcBef>
              <a:spcPct val="0"/>
            </a:spcBef>
            <a:spcAft>
              <a:spcPct val="35000"/>
            </a:spcAft>
            <a:buNone/>
          </a:pPr>
          <a:r>
            <a:rPr lang="en-US" sz="1100" kern="1200" dirty="0">
              <a:hlinkClick xmlns:r="http://schemas.openxmlformats.org/officeDocument/2006/relationships" r:id="rId3"/>
            </a:rPr>
            <a:t>Click here</a:t>
          </a:r>
          <a:r>
            <a:rPr lang="en-US" sz="1100" kern="1200" dirty="0"/>
            <a:t> to enroll in </a:t>
          </a:r>
          <a:r>
            <a:rPr lang="en-US" sz="1100" kern="1200" dirty="0">
              <a:latin typeface="Verdana"/>
            </a:rPr>
            <a:t>in a free </a:t>
          </a:r>
          <a:r>
            <a:rPr lang="en-US" sz="1100" kern="1200" dirty="0"/>
            <a:t>electronic clearinghouse</a:t>
          </a:r>
          <a:r>
            <a:rPr lang="en-US" sz="1100" kern="1200" dirty="0">
              <a:latin typeface="Verdana"/>
            </a:rPr>
            <a:t> </a:t>
          </a:r>
          <a:r>
            <a:rPr lang="en-US" sz="1100" kern="1200" dirty="0"/>
            <a:t>if you don't have a clearinghouse, Minnesota requires providers submit claims electronically</a:t>
          </a:r>
        </a:p>
      </dsp:txBody>
      <dsp:txXfrm>
        <a:off x="1550364" y="1103268"/>
        <a:ext cx="6201457" cy="519563"/>
      </dsp:txXfrm>
    </dsp:sp>
    <dsp:sp modelId="{327C6470-4178-46E8-BC14-E8EBABD92850}">
      <dsp:nvSpPr>
        <dsp:cNvPr id="0" name=""/>
        <dsp:cNvSpPr/>
      </dsp:nvSpPr>
      <dsp:spPr>
        <a:xfrm>
          <a:off x="0" y="1103268"/>
          <a:ext cx="1550364" cy="519563"/>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40" tIns="51321" rIns="82040" bIns="51321"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0" y="1103268"/>
        <a:ext cx="1550364" cy="519563"/>
      </dsp:txXfrm>
    </dsp:sp>
    <dsp:sp modelId="{0441673C-C59E-449A-B018-464E9FAFF3A6}">
      <dsp:nvSpPr>
        <dsp:cNvPr id="0" name=""/>
        <dsp:cNvSpPr/>
      </dsp:nvSpPr>
      <dsp:spPr>
        <a:xfrm>
          <a:off x="1550364" y="1654006"/>
          <a:ext cx="6201457" cy="519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26" tIns="131969" rIns="120326" bIns="131969" numCol="1" spcCol="1270" anchor="ctr" anchorCtr="0">
          <a:noAutofit/>
        </a:bodyPr>
        <a:lstStyle/>
        <a:p>
          <a:pPr marL="0" lvl="0" indent="0" algn="l" defTabSz="488950">
            <a:lnSpc>
              <a:spcPct val="90000"/>
            </a:lnSpc>
            <a:spcBef>
              <a:spcPct val="0"/>
            </a:spcBef>
            <a:spcAft>
              <a:spcPct val="35000"/>
            </a:spcAft>
            <a:buNone/>
          </a:pPr>
          <a:r>
            <a:rPr lang="en-US" sz="1100" kern="1200" dirty="0">
              <a:hlinkClick xmlns:r="http://schemas.openxmlformats.org/officeDocument/2006/relationships" r:id="rId4"/>
            </a:rPr>
            <a:t>Register here</a:t>
          </a:r>
          <a:r>
            <a:rPr lang="en-US" sz="1100" kern="1200" dirty="0"/>
            <a:t> to gain access to the UCare Provider Portal*</a:t>
          </a:r>
        </a:p>
      </dsp:txBody>
      <dsp:txXfrm>
        <a:off x="1550364" y="1654006"/>
        <a:ext cx="6201457" cy="519563"/>
      </dsp:txXfrm>
    </dsp:sp>
    <dsp:sp modelId="{311A846C-2506-4C7A-9C12-E3066E790329}">
      <dsp:nvSpPr>
        <dsp:cNvPr id="0" name=""/>
        <dsp:cNvSpPr/>
      </dsp:nvSpPr>
      <dsp:spPr>
        <a:xfrm>
          <a:off x="0" y="1654006"/>
          <a:ext cx="1550364" cy="519563"/>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40" tIns="51321" rIns="82040" bIns="51321"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0" y="1654006"/>
        <a:ext cx="1550364" cy="519563"/>
      </dsp:txXfrm>
    </dsp:sp>
    <dsp:sp modelId="{9FF3397D-4A1B-4910-ACFF-0F1E864388B4}">
      <dsp:nvSpPr>
        <dsp:cNvPr id="0" name=""/>
        <dsp:cNvSpPr/>
      </dsp:nvSpPr>
      <dsp:spPr>
        <a:xfrm>
          <a:off x="1550364" y="2204743"/>
          <a:ext cx="6201457" cy="519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26" tIns="131969" rIns="120326" bIns="131969" numCol="1" spcCol="1270" anchor="ctr" anchorCtr="0">
          <a:noAutofit/>
        </a:bodyPr>
        <a:lstStyle/>
        <a:p>
          <a:pPr marL="0" lvl="0" indent="0" algn="l" defTabSz="488950">
            <a:lnSpc>
              <a:spcPct val="90000"/>
            </a:lnSpc>
            <a:spcBef>
              <a:spcPct val="0"/>
            </a:spcBef>
            <a:spcAft>
              <a:spcPct val="35000"/>
            </a:spcAft>
            <a:buNone/>
          </a:pPr>
          <a:r>
            <a:rPr lang="en-US" sz="1100" kern="1200" dirty="0">
              <a:hlinkClick xmlns:r="http://schemas.openxmlformats.org/officeDocument/2006/relationships" r:id="rId5"/>
            </a:rPr>
            <a:t>Click here</a:t>
          </a:r>
          <a:r>
            <a:rPr lang="en-US" sz="1100" kern="1200" dirty="0"/>
            <a:t> to make Payment &amp; Remittance selections or changes in the UCare Provider Portal*</a:t>
          </a:r>
        </a:p>
      </dsp:txBody>
      <dsp:txXfrm>
        <a:off x="1550364" y="2204743"/>
        <a:ext cx="6201457" cy="519563"/>
      </dsp:txXfrm>
    </dsp:sp>
    <dsp:sp modelId="{CE4F3853-4996-433D-BC7A-780E1EB3B37B}">
      <dsp:nvSpPr>
        <dsp:cNvPr id="0" name=""/>
        <dsp:cNvSpPr/>
      </dsp:nvSpPr>
      <dsp:spPr>
        <a:xfrm>
          <a:off x="0" y="2204743"/>
          <a:ext cx="1550364" cy="519563"/>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40" tIns="51321" rIns="82040" bIns="51321"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0" y="2204743"/>
        <a:ext cx="1550364" cy="519563"/>
      </dsp:txXfrm>
    </dsp:sp>
    <dsp:sp modelId="{461AAB91-3B9C-4884-9877-2E51F0AB99EF}">
      <dsp:nvSpPr>
        <dsp:cNvPr id="0" name=""/>
        <dsp:cNvSpPr/>
      </dsp:nvSpPr>
      <dsp:spPr>
        <a:xfrm>
          <a:off x="1550364" y="2755480"/>
          <a:ext cx="6201457" cy="519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26" tIns="131969" rIns="120326" bIns="131969" numCol="1" spcCol="1270" anchor="ctr" anchorCtr="0">
          <a:noAutofit/>
        </a:bodyPr>
        <a:lstStyle/>
        <a:p>
          <a:pPr marL="0" lvl="0" indent="0" algn="l" defTabSz="488950" rtl="0">
            <a:lnSpc>
              <a:spcPct val="90000"/>
            </a:lnSpc>
            <a:spcBef>
              <a:spcPct val="0"/>
            </a:spcBef>
            <a:spcAft>
              <a:spcPct val="35000"/>
            </a:spcAft>
            <a:buNone/>
          </a:pPr>
          <a:r>
            <a:rPr lang="en-US" sz="1100" kern="1200" dirty="0">
              <a:hlinkClick xmlns:r="http://schemas.openxmlformats.org/officeDocument/2006/relationships" r:id="rId6"/>
            </a:rPr>
            <a:t>Click here</a:t>
          </a:r>
          <a:r>
            <a:rPr lang="en-US" sz="1100" kern="1200" dirty="0">
              <a:latin typeface="Verdana"/>
              <a:hlinkClick xmlns:r="http://schemas.openxmlformats.org/officeDocument/2006/relationships" r:id="rId6"/>
            </a:rPr>
            <a:t> </a:t>
          </a:r>
          <a:r>
            <a:rPr lang="en-US" sz="1100" kern="1200" dirty="0"/>
            <a:t> to notify UCare of changes to location and/or billing information or to add a new location</a:t>
          </a:r>
        </a:p>
      </dsp:txBody>
      <dsp:txXfrm>
        <a:off x="1550364" y="2755480"/>
        <a:ext cx="6201457" cy="519563"/>
      </dsp:txXfrm>
    </dsp:sp>
    <dsp:sp modelId="{3C8E36FB-FDB2-4D56-90DB-D36321123B2E}">
      <dsp:nvSpPr>
        <dsp:cNvPr id="0" name=""/>
        <dsp:cNvSpPr/>
      </dsp:nvSpPr>
      <dsp:spPr>
        <a:xfrm>
          <a:off x="0" y="2755480"/>
          <a:ext cx="1550364" cy="519563"/>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40" tIns="51321" rIns="82040" bIns="51321"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0" y="2755480"/>
        <a:ext cx="1550364" cy="519563"/>
      </dsp:txXfrm>
    </dsp:sp>
    <dsp:sp modelId="{EC3B90BA-29E3-4C44-8C6F-C0DFA3E0C092}">
      <dsp:nvSpPr>
        <dsp:cNvPr id="0" name=""/>
        <dsp:cNvSpPr/>
      </dsp:nvSpPr>
      <dsp:spPr>
        <a:xfrm>
          <a:off x="1550364" y="3306218"/>
          <a:ext cx="6201457" cy="519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26" tIns="131969" rIns="120326" bIns="131969" numCol="1" spcCol="1270" anchor="ctr" anchorCtr="0">
          <a:noAutofit/>
        </a:bodyPr>
        <a:lstStyle/>
        <a:p>
          <a:pPr marL="0" lvl="0" indent="0" algn="l" defTabSz="488950">
            <a:lnSpc>
              <a:spcPct val="90000"/>
            </a:lnSpc>
            <a:spcBef>
              <a:spcPct val="0"/>
            </a:spcBef>
            <a:spcAft>
              <a:spcPct val="35000"/>
            </a:spcAft>
            <a:buNone/>
          </a:pPr>
          <a:r>
            <a:rPr lang="en-US" sz="1100" kern="1200" dirty="0">
              <a:hlinkClick xmlns:r="http://schemas.openxmlformats.org/officeDocument/2006/relationships" r:id="rId7"/>
            </a:rPr>
            <a:t>Sign up here</a:t>
          </a:r>
          <a:r>
            <a:rPr lang="en-US" sz="1100" kern="1200" dirty="0"/>
            <a:t> to receive critical notifications and provider news</a:t>
          </a:r>
        </a:p>
      </dsp:txBody>
      <dsp:txXfrm>
        <a:off x="1550364" y="3306218"/>
        <a:ext cx="6201457" cy="519563"/>
      </dsp:txXfrm>
    </dsp:sp>
    <dsp:sp modelId="{4DDDDB80-8EDF-4E74-855A-3F65435F2E2A}">
      <dsp:nvSpPr>
        <dsp:cNvPr id="0" name=""/>
        <dsp:cNvSpPr/>
      </dsp:nvSpPr>
      <dsp:spPr>
        <a:xfrm>
          <a:off x="0" y="3306218"/>
          <a:ext cx="1550364" cy="519563"/>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40" tIns="51321" rIns="82040" bIns="51321"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0" y="3306218"/>
        <a:ext cx="1550364" cy="51956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FAE32A9-2D33-4A5B-9A52-029F40D15D19}" type="datetimeFigureOut">
              <a:rPr lang="en-US" smtClean="0"/>
              <a:t>11/16/2023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974C83B-2538-4E04-ADA9-AF72B1F182F4}" type="slidenum">
              <a:rPr lang="en-US" smtClean="0"/>
              <a:t>‹#›</a:t>
            </a:fld>
            <a:endParaRPr lang="en-US"/>
          </a:p>
        </p:txBody>
      </p:sp>
    </p:spTree>
    <p:extLst>
      <p:ext uri="{BB962C8B-B14F-4D97-AF65-F5344CB8AC3E}">
        <p14:creationId xmlns:p14="http://schemas.microsoft.com/office/powerpoint/2010/main" val="86032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4C83B-2538-4E04-ADA9-AF72B1F182F4}" type="slidenum">
              <a:rPr lang="en-US" smtClean="0"/>
              <a:t>2</a:t>
            </a:fld>
            <a:endParaRPr lang="en-US"/>
          </a:p>
        </p:txBody>
      </p:sp>
    </p:spTree>
    <p:extLst>
      <p:ext uri="{BB962C8B-B14F-4D97-AF65-F5344CB8AC3E}">
        <p14:creationId xmlns:p14="http://schemas.microsoft.com/office/powerpoint/2010/main" val="3196467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lvl="1" indent="-233363">
              <a:lnSpc>
                <a:spcPct val="100000"/>
              </a:lnSpc>
              <a:spcAft>
                <a:spcPts val="0"/>
              </a:spcAft>
              <a:buClr>
                <a:srgbClr val="0070C0"/>
              </a:buClr>
              <a:buFont typeface="Arial" panose="020B0604020202020204" pitchFamily="34" charset="0"/>
              <a:buChar char="•"/>
            </a:pPr>
            <a:r>
              <a:rPr lang="en-US" sz="1800">
                <a:solidFill>
                  <a:srgbClr val="307FE2"/>
                </a:solidFill>
              </a:rPr>
              <a:t>For UCare to reconsider decision there are three options to re-submit the claim to UCare or appeal the decision.   </a:t>
            </a:r>
          </a:p>
          <a:p>
            <a:pPr lvl="1">
              <a:lnSpc>
                <a:spcPct val="150000"/>
              </a:lnSpc>
              <a:spcAft>
                <a:spcPts val="0"/>
              </a:spcAft>
              <a:buClr>
                <a:schemeClr val="accent5"/>
              </a:buClr>
            </a:pPr>
            <a:r>
              <a:rPr lang="en-US" sz="1600"/>
              <a:t>Replacement Claim;</a:t>
            </a:r>
          </a:p>
          <a:p>
            <a:pPr lvl="2">
              <a:lnSpc>
                <a:spcPct val="150000"/>
              </a:lnSpc>
              <a:spcAft>
                <a:spcPts val="0"/>
              </a:spcAft>
              <a:buClr>
                <a:srgbClr val="00205B"/>
              </a:buClr>
              <a:buFont typeface="Wingdings" panose="05000000000000000000" pitchFamily="2" charset="2"/>
              <a:buChar char="§"/>
            </a:pPr>
            <a:r>
              <a:rPr lang="en-US">
                <a:solidFill>
                  <a:srgbClr val="00205B"/>
                </a:solidFill>
              </a:rPr>
              <a:t>A resubmission of an incorrectly paid claim due to a billing error. </a:t>
            </a:r>
          </a:p>
          <a:p>
            <a:pPr lvl="1">
              <a:lnSpc>
                <a:spcPct val="150000"/>
              </a:lnSpc>
              <a:spcAft>
                <a:spcPts val="0"/>
              </a:spcAft>
              <a:buClr>
                <a:schemeClr val="accent5"/>
              </a:buClr>
            </a:pPr>
            <a:r>
              <a:rPr lang="en-US" sz="1600"/>
              <a:t>Voided Claim; </a:t>
            </a:r>
          </a:p>
          <a:p>
            <a:pPr lvl="2">
              <a:lnSpc>
                <a:spcPct val="150000"/>
              </a:lnSpc>
              <a:spcAft>
                <a:spcPts val="0"/>
              </a:spcAft>
              <a:buClr>
                <a:srgbClr val="00205B"/>
              </a:buClr>
              <a:buFont typeface="Wingdings" panose="05000000000000000000" pitchFamily="2" charset="2"/>
              <a:buChar char="§"/>
            </a:pPr>
            <a:r>
              <a:rPr lang="en-US">
                <a:solidFill>
                  <a:srgbClr val="00205B"/>
                </a:solidFill>
              </a:rPr>
              <a:t>Returning a claim payment to UCare</a:t>
            </a:r>
          </a:p>
          <a:p>
            <a:pPr lvl="1">
              <a:lnSpc>
                <a:spcPct val="150000"/>
              </a:lnSpc>
              <a:spcAft>
                <a:spcPts val="0"/>
              </a:spcAft>
              <a:buClr>
                <a:schemeClr val="accent5"/>
              </a:buClr>
            </a:pPr>
            <a:r>
              <a:rPr lang="en-US" sz="1600"/>
              <a:t>Provider Claim Reconsideration Form</a:t>
            </a:r>
          </a:p>
          <a:p>
            <a:pPr marL="969963" marR="0" lvl="2" indent="-284163" algn="l" defTabSz="685800" rtl="0" eaLnBrk="1" fontAlgn="auto" latinLnBrk="0" hangingPunct="1">
              <a:lnSpc>
                <a:spcPct val="150000"/>
              </a:lnSpc>
              <a:spcBef>
                <a:spcPts val="0"/>
              </a:spcBef>
              <a:spcAft>
                <a:spcPts val="0"/>
              </a:spcAft>
              <a:buClr>
                <a:srgbClr val="00205B"/>
              </a:buClr>
              <a:buSzTx/>
              <a:buFont typeface="Wingdings" panose="05000000000000000000" pitchFamily="2" charset="2"/>
              <a:buChar char="§"/>
              <a:tabLst/>
              <a:defRPr/>
            </a:pPr>
            <a:r>
              <a:rPr kumimoji="0" lang="en-US" b="0" i="0" u="none" strike="noStrike" kern="1200" cap="none" spc="0" normalizeH="0" baseline="0" noProof="0">
                <a:ln>
                  <a:noFill/>
                </a:ln>
                <a:solidFill>
                  <a:srgbClr val="00205B"/>
                </a:solidFill>
                <a:effectLst/>
                <a:uLnTx/>
                <a:uFillTx/>
                <a:latin typeface="Verdana" panose="020B0604030504040204" pitchFamily="34" charset="0"/>
                <a:ea typeface="Verdana" panose="020B0604030504040204" pitchFamily="34" charset="0"/>
              </a:rPr>
              <a:t>When you disagree with the claim denial </a:t>
            </a:r>
          </a:p>
          <a:p>
            <a:pPr marL="969963" marR="0" lvl="2" indent="-284163" algn="l" defTabSz="685800" rtl="0" eaLnBrk="1" fontAlgn="auto" latinLnBrk="0" hangingPunct="1">
              <a:lnSpc>
                <a:spcPct val="150000"/>
              </a:lnSpc>
              <a:spcBef>
                <a:spcPts val="0"/>
              </a:spcBef>
              <a:spcAft>
                <a:spcPts val="0"/>
              </a:spcAft>
              <a:buClr>
                <a:srgbClr val="00205B"/>
              </a:buClr>
              <a:buSzTx/>
              <a:buFont typeface="Wingdings" panose="05000000000000000000" pitchFamily="2" charset="2"/>
              <a:buChar char="§"/>
              <a:tabLst/>
              <a:defRPr/>
            </a:pPr>
            <a:r>
              <a:rPr lang="en-US">
                <a:solidFill>
                  <a:srgbClr val="00205B"/>
                </a:solidFill>
              </a:rPr>
              <a:t>You will </a:t>
            </a:r>
            <a:r>
              <a:rPr kumimoji="0" lang="en-US" b="0" i="0" u="none" strike="noStrike" kern="1200" cap="none" spc="0" normalizeH="0" baseline="0" noProof="0">
                <a:ln>
                  <a:noFill/>
                </a:ln>
                <a:solidFill>
                  <a:srgbClr val="00205B"/>
                </a:solidFill>
                <a:effectLst/>
                <a:uLnTx/>
                <a:uFillTx/>
                <a:latin typeface="Verdana" panose="020B0604030504040204" pitchFamily="34" charset="0"/>
                <a:ea typeface="Verdana" panose="020B0604030504040204" pitchFamily="34" charset="0"/>
              </a:rPr>
              <a:t>need to complete and submit this form for UCare to overturn or uphold the denial</a:t>
            </a:r>
          </a:p>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23</a:t>
            </a:fld>
            <a:endParaRPr lang="en-US"/>
          </a:p>
        </p:txBody>
      </p:sp>
    </p:spTree>
    <p:extLst>
      <p:ext uri="{BB962C8B-B14F-4D97-AF65-F5344CB8AC3E}">
        <p14:creationId xmlns:p14="http://schemas.microsoft.com/office/powerpoint/2010/main" val="3480148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lvl="1" indent="-233363">
              <a:lnSpc>
                <a:spcPct val="100000"/>
              </a:lnSpc>
              <a:spcAft>
                <a:spcPts val="0"/>
              </a:spcAft>
              <a:buClr>
                <a:srgbClr val="0070C0"/>
              </a:buClr>
              <a:buFont typeface="Arial" panose="020B0604020202020204" pitchFamily="34" charset="0"/>
              <a:buChar char="•"/>
            </a:pPr>
            <a:r>
              <a:rPr lang="en-US" sz="1800">
                <a:solidFill>
                  <a:srgbClr val="307FE2"/>
                </a:solidFill>
              </a:rPr>
              <a:t>For UCare to reconsider decision there are three options to re-submit the claim to UCare or appeal the decision.   </a:t>
            </a:r>
          </a:p>
          <a:p>
            <a:pPr lvl="1">
              <a:lnSpc>
                <a:spcPct val="150000"/>
              </a:lnSpc>
              <a:spcAft>
                <a:spcPts val="0"/>
              </a:spcAft>
              <a:buClr>
                <a:schemeClr val="accent5"/>
              </a:buClr>
            </a:pPr>
            <a:r>
              <a:rPr lang="en-US" sz="1600"/>
              <a:t>Replacement Claim;</a:t>
            </a:r>
          </a:p>
          <a:p>
            <a:pPr lvl="2">
              <a:lnSpc>
                <a:spcPct val="150000"/>
              </a:lnSpc>
              <a:spcAft>
                <a:spcPts val="0"/>
              </a:spcAft>
              <a:buClr>
                <a:srgbClr val="00205B"/>
              </a:buClr>
              <a:buFont typeface="Wingdings" panose="05000000000000000000" pitchFamily="2" charset="2"/>
              <a:buChar char="§"/>
            </a:pPr>
            <a:r>
              <a:rPr lang="en-US">
                <a:solidFill>
                  <a:srgbClr val="00205B"/>
                </a:solidFill>
              </a:rPr>
              <a:t>A resubmission of an incorrectly paid claim due to a billing error. </a:t>
            </a:r>
          </a:p>
          <a:p>
            <a:pPr lvl="1">
              <a:lnSpc>
                <a:spcPct val="150000"/>
              </a:lnSpc>
              <a:spcAft>
                <a:spcPts val="0"/>
              </a:spcAft>
              <a:buClr>
                <a:schemeClr val="accent5"/>
              </a:buClr>
            </a:pPr>
            <a:r>
              <a:rPr lang="en-US" sz="1600"/>
              <a:t>Voided Claim; </a:t>
            </a:r>
          </a:p>
          <a:p>
            <a:pPr lvl="2">
              <a:lnSpc>
                <a:spcPct val="150000"/>
              </a:lnSpc>
              <a:spcAft>
                <a:spcPts val="0"/>
              </a:spcAft>
              <a:buClr>
                <a:srgbClr val="00205B"/>
              </a:buClr>
              <a:buFont typeface="Wingdings" panose="05000000000000000000" pitchFamily="2" charset="2"/>
              <a:buChar char="§"/>
            </a:pPr>
            <a:r>
              <a:rPr lang="en-US">
                <a:solidFill>
                  <a:srgbClr val="00205B"/>
                </a:solidFill>
              </a:rPr>
              <a:t>Returning a claim payment to UCare</a:t>
            </a:r>
          </a:p>
          <a:p>
            <a:pPr lvl="1">
              <a:lnSpc>
                <a:spcPct val="150000"/>
              </a:lnSpc>
              <a:spcAft>
                <a:spcPts val="0"/>
              </a:spcAft>
              <a:buClr>
                <a:schemeClr val="accent5"/>
              </a:buClr>
            </a:pPr>
            <a:r>
              <a:rPr lang="en-US" sz="1600"/>
              <a:t>Provider Claim Reconsideration Form</a:t>
            </a:r>
          </a:p>
          <a:p>
            <a:pPr marL="969963" marR="0" lvl="2" indent="-284163" algn="l" defTabSz="685800" rtl="0" eaLnBrk="1" fontAlgn="auto" latinLnBrk="0" hangingPunct="1">
              <a:lnSpc>
                <a:spcPct val="150000"/>
              </a:lnSpc>
              <a:spcBef>
                <a:spcPts val="0"/>
              </a:spcBef>
              <a:spcAft>
                <a:spcPts val="0"/>
              </a:spcAft>
              <a:buClr>
                <a:srgbClr val="00205B"/>
              </a:buClr>
              <a:buSzTx/>
              <a:buFont typeface="Wingdings" panose="05000000000000000000" pitchFamily="2" charset="2"/>
              <a:buChar char="§"/>
              <a:tabLst/>
              <a:defRPr/>
            </a:pPr>
            <a:r>
              <a:rPr kumimoji="0" lang="en-US" b="0" i="0" u="none" strike="noStrike" kern="1200" cap="none" spc="0" normalizeH="0" baseline="0" noProof="0">
                <a:ln>
                  <a:noFill/>
                </a:ln>
                <a:solidFill>
                  <a:srgbClr val="00205B"/>
                </a:solidFill>
                <a:effectLst/>
                <a:uLnTx/>
                <a:uFillTx/>
                <a:latin typeface="Verdana" panose="020B0604030504040204" pitchFamily="34" charset="0"/>
                <a:ea typeface="Verdana" panose="020B0604030504040204" pitchFamily="34" charset="0"/>
              </a:rPr>
              <a:t>When you disagree with the claim denial </a:t>
            </a:r>
          </a:p>
          <a:p>
            <a:pPr marL="969963" marR="0" lvl="2" indent="-284163" algn="l" defTabSz="685800" rtl="0" eaLnBrk="1" fontAlgn="auto" latinLnBrk="0" hangingPunct="1">
              <a:lnSpc>
                <a:spcPct val="150000"/>
              </a:lnSpc>
              <a:spcBef>
                <a:spcPts val="0"/>
              </a:spcBef>
              <a:spcAft>
                <a:spcPts val="0"/>
              </a:spcAft>
              <a:buClr>
                <a:srgbClr val="00205B"/>
              </a:buClr>
              <a:buSzTx/>
              <a:buFont typeface="Wingdings" panose="05000000000000000000" pitchFamily="2" charset="2"/>
              <a:buChar char="§"/>
              <a:tabLst/>
              <a:defRPr/>
            </a:pPr>
            <a:r>
              <a:rPr lang="en-US">
                <a:solidFill>
                  <a:srgbClr val="00205B"/>
                </a:solidFill>
              </a:rPr>
              <a:t>You will </a:t>
            </a:r>
            <a:r>
              <a:rPr kumimoji="0" lang="en-US" b="0" i="0" u="none" strike="noStrike" kern="1200" cap="none" spc="0" normalizeH="0" baseline="0" noProof="0">
                <a:ln>
                  <a:noFill/>
                </a:ln>
                <a:solidFill>
                  <a:srgbClr val="00205B"/>
                </a:solidFill>
                <a:effectLst/>
                <a:uLnTx/>
                <a:uFillTx/>
                <a:latin typeface="Verdana" panose="020B0604030504040204" pitchFamily="34" charset="0"/>
                <a:ea typeface="Verdana" panose="020B0604030504040204" pitchFamily="34" charset="0"/>
              </a:rPr>
              <a:t>need to complete and submit this form for UCare to overturn or uphold the denial</a:t>
            </a:r>
          </a:p>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24</a:t>
            </a:fld>
            <a:endParaRPr lang="en-US"/>
          </a:p>
        </p:txBody>
      </p:sp>
    </p:spTree>
    <p:extLst>
      <p:ext uri="{BB962C8B-B14F-4D97-AF65-F5344CB8AC3E}">
        <p14:creationId xmlns:p14="http://schemas.microsoft.com/office/powerpoint/2010/main" val="1973360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25</a:t>
            </a:fld>
            <a:endParaRPr lang="en-US"/>
          </a:p>
        </p:txBody>
      </p:sp>
    </p:spTree>
    <p:extLst>
      <p:ext uri="{BB962C8B-B14F-4D97-AF65-F5344CB8AC3E}">
        <p14:creationId xmlns:p14="http://schemas.microsoft.com/office/powerpoint/2010/main" val="190935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28</a:t>
            </a:fld>
            <a:endParaRPr lang="en-US"/>
          </a:p>
        </p:txBody>
      </p:sp>
    </p:spTree>
    <p:extLst>
      <p:ext uri="{BB962C8B-B14F-4D97-AF65-F5344CB8AC3E}">
        <p14:creationId xmlns:p14="http://schemas.microsoft.com/office/powerpoint/2010/main" val="37888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29</a:t>
            </a:fld>
            <a:endParaRPr lang="en-US"/>
          </a:p>
        </p:txBody>
      </p:sp>
    </p:spTree>
    <p:extLst>
      <p:ext uri="{BB962C8B-B14F-4D97-AF65-F5344CB8AC3E}">
        <p14:creationId xmlns:p14="http://schemas.microsoft.com/office/powerpoint/2010/main" val="414875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35</a:t>
            </a:fld>
            <a:endParaRPr lang="en-US"/>
          </a:p>
        </p:txBody>
      </p:sp>
    </p:spTree>
    <p:extLst>
      <p:ext uri="{BB962C8B-B14F-4D97-AF65-F5344CB8AC3E}">
        <p14:creationId xmlns:p14="http://schemas.microsoft.com/office/powerpoint/2010/main" val="2780684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spcAft>
                <a:spcPts val="0"/>
              </a:spcAft>
              <a:buClr>
                <a:schemeClr val="accent5"/>
              </a:buClr>
            </a:pPr>
            <a:r>
              <a:rPr lang="en-US" sz="1600"/>
              <a:t>Choose a Payment Option</a:t>
            </a:r>
          </a:p>
          <a:p>
            <a:pPr lvl="2">
              <a:lnSpc>
                <a:spcPct val="100000"/>
              </a:lnSpc>
              <a:spcAft>
                <a:spcPts val="0"/>
              </a:spcAft>
              <a:buClr>
                <a:srgbClr val="00205B"/>
              </a:buClr>
              <a:buFont typeface="Wingdings" panose="05000000000000000000" pitchFamily="2" charset="2"/>
              <a:buChar char="§"/>
            </a:pPr>
            <a:r>
              <a:rPr lang="en-US">
                <a:solidFill>
                  <a:srgbClr val="00205B"/>
                </a:solidFill>
              </a:rPr>
              <a:t>Electronic Funds Transfer (EFT) or Paper Check</a:t>
            </a:r>
          </a:p>
          <a:p>
            <a:pPr lvl="2">
              <a:lnSpc>
                <a:spcPct val="100000"/>
              </a:lnSpc>
              <a:spcAft>
                <a:spcPts val="0"/>
              </a:spcAft>
              <a:buClr>
                <a:srgbClr val="00205B"/>
              </a:buClr>
            </a:pPr>
            <a:endParaRPr lang="en-US">
              <a:solidFill>
                <a:srgbClr val="00205B"/>
              </a:solidFill>
            </a:endParaRPr>
          </a:p>
          <a:p>
            <a:pPr lvl="1">
              <a:lnSpc>
                <a:spcPct val="100000"/>
              </a:lnSpc>
              <a:spcAft>
                <a:spcPts val="0"/>
              </a:spcAft>
              <a:buClr>
                <a:schemeClr val="accent5"/>
              </a:buClr>
            </a:pPr>
            <a:r>
              <a:rPr lang="en-US" sz="1600"/>
              <a:t>Choose a Remittance Option </a:t>
            </a:r>
          </a:p>
          <a:p>
            <a:pPr lvl="2">
              <a:lnSpc>
                <a:spcPct val="100000"/>
              </a:lnSpc>
              <a:spcAft>
                <a:spcPts val="0"/>
              </a:spcAft>
              <a:buClr>
                <a:srgbClr val="00205B"/>
              </a:buClr>
              <a:buFont typeface="Wingdings" panose="05000000000000000000" pitchFamily="2" charset="2"/>
              <a:buChar char="§"/>
              <a:defRPr/>
            </a:pPr>
            <a:r>
              <a:rPr lang="en-US">
                <a:solidFill>
                  <a:srgbClr val="00205B"/>
                </a:solidFill>
              </a:rPr>
              <a:t>Paper Explanation of Payment “EOP” posted in the UCare Provider Portal or; </a:t>
            </a:r>
          </a:p>
          <a:p>
            <a:pPr lvl="2">
              <a:lnSpc>
                <a:spcPct val="100000"/>
              </a:lnSpc>
              <a:spcAft>
                <a:spcPts val="0"/>
              </a:spcAft>
              <a:buClr>
                <a:srgbClr val="00205B"/>
              </a:buClr>
              <a:buFont typeface="Wingdings" panose="05000000000000000000" pitchFamily="2" charset="2"/>
              <a:buChar char="§"/>
              <a:defRPr/>
            </a:pPr>
            <a:r>
              <a:rPr lang="en-US">
                <a:solidFill>
                  <a:srgbClr val="00205B"/>
                </a:solidFill>
              </a:rPr>
              <a:t>Electronic Remittance Advice (ERA) transmitted to your clearinghouse</a:t>
            </a:r>
          </a:p>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36</a:t>
            </a:fld>
            <a:endParaRPr lang="en-US"/>
          </a:p>
        </p:txBody>
      </p:sp>
    </p:spTree>
    <p:extLst>
      <p:ext uri="{BB962C8B-B14F-4D97-AF65-F5344CB8AC3E}">
        <p14:creationId xmlns:p14="http://schemas.microsoft.com/office/powerpoint/2010/main" val="370008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38</a:t>
            </a:fld>
            <a:endParaRPr lang="en-US"/>
          </a:p>
        </p:txBody>
      </p:sp>
    </p:spTree>
    <p:extLst>
      <p:ext uri="{BB962C8B-B14F-4D97-AF65-F5344CB8AC3E}">
        <p14:creationId xmlns:p14="http://schemas.microsoft.com/office/powerpoint/2010/main" val="3317524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39</a:t>
            </a:fld>
            <a:endParaRPr lang="en-US"/>
          </a:p>
        </p:txBody>
      </p:sp>
    </p:spTree>
    <p:extLst>
      <p:ext uri="{BB962C8B-B14F-4D97-AF65-F5344CB8AC3E}">
        <p14:creationId xmlns:p14="http://schemas.microsoft.com/office/powerpoint/2010/main" val="354005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42</a:t>
            </a:fld>
            <a:endParaRPr lang="en-US"/>
          </a:p>
        </p:txBody>
      </p:sp>
    </p:spTree>
    <p:extLst>
      <p:ext uri="{BB962C8B-B14F-4D97-AF65-F5344CB8AC3E}">
        <p14:creationId xmlns:p14="http://schemas.microsoft.com/office/powerpoint/2010/main" val="226505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5</a:t>
            </a:fld>
            <a:endParaRPr lang="en-US"/>
          </a:p>
        </p:txBody>
      </p:sp>
    </p:spTree>
    <p:extLst>
      <p:ext uri="{BB962C8B-B14F-4D97-AF65-F5344CB8AC3E}">
        <p14:creationId xmlns:p14="http://schemas.microsoft.com/office/powerpoint/2010/main" val="3062057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43</a:t>
            </a:fld>
            <a:endParaRPr lang="en-US"/>
          </a:p>
        </p:txBody>
      </p:sp>
    </p:spTree>
    <p:extLst>
      <p:ext uri="{BB962C8B-B14F-4D97-AF65-F5344CB8AC3E}">
        <p14:creationId xmlns:p14="http://schemas.microsoft.com/office/powerpoint/2010/main" val="55192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6</a:t>
            </a:fld>
            <a:endParaRPr lang="en-US"/>
          </a:p>
        </p:txBody>
      </p:sp>
    </p:spTree>
    <p:extLst>
      <p:ext uri="{BB962C8B-B14F-4D97-AF65-F5344CB8AC3E}">
        <p14:creationId xmlns:p14="http://schemas.microsoft.com/office/powerpoint/2010/main" val="391412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8</a:t>
            </a:fld>
            <a:endParaRPr lang="en-US"/>
          </a:p>
        </p:txBody>
      </p:sp>
    </p:spTree>
    <p:extLst>
      <p:ext uri="{BB962C8B-B14F-4D97-AF65-F5344CB8AC3E}">
        <p14:creationId xmlns:p14="http://schemas.microsoft.com/office/powerpoint/2010/main" val="174037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9</a:t>
            </a:fld>
            <a:endParaRPr lang="en-US"/>
          </a:p>
        </p:txBody>
      </p:sp>
    </p:spTree>
    <p:extLst>
      <p:ext uri="{BB962C8B-B14F-4D97-AF65-F5344CB8AC3E}">
        <p14:creationId xmlns:p14="http://schemas.microsoft.com/office/powerpoint/2010/main" val="168256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13</a:t>
            </a:fld>
            <a:endParaRPr lang="en-US"/>
          </a:p>
        </p:txBody>
      </p:sp>
    </p:spTree>
    <p:extLst>
      <p:ext uri="{BB962C8B-B14F-4D97-AF65-F5344CB8AC3E}">
        <p14:creationId xmlns:p14="http://schemas.microsoft.com/office/powerpoint/2010/main" val="180554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15</a:t>
            </a:fld>
            <a:endParaRPr lang="en-US"/>
          </a:p>
        </p:txBody>
      </p:sp>
    </p:spTree>
    <p:extLst>
      <p:ext uri="{BB962C8B-B14F-4D97-AF65-F5344CB8AC3E}">
        <p14:creationId xmlns:p14="http://schemas.microsoft.com/office/powerpoint/2010/main" val="138648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17</a:t>
            </a:fld>
            <a:endParaRPr lang="en-US"/>
          </a:p>
        </p:txBody>
      </p:sp>
    </p:spTree>
    <p:extLst>
      <p:ext uri="{BB962C8B-B14F-4D97-AF65-F5344CB8AC3E}">
        <p14:creationId xmlns:p14="http://schemas.microsoft.com/office/powerpoint/2010/main" val="65662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4C83B-2538-4E04-ADA9-AF72B1F182F4}" type="slidenum">
              <a:rPr lang="en-US" smtClean="0"/>
              <a:t>22</a:t>
            </a:fld>
            <a:endParaRPr lang="en-US"/>
          </a:p>
        </p:txBody>
      </p:sp>
    </p:spTree>
    <p:extLst>
      <p:ext uri="{BB962C8B-B14F-4D97-AF65-F5344CB8AC3E}">
        <p14:creationId xmlns:p14="http://schemas.microsoft.com/office/powerpoint/2010/main" val="188982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37.svg"/><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18.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4.xml"/><Relationship Id="rId5" Type="http://schemas.openxmlformats.org/officeDocument/2006/relationships/image" Target="../media/image37.svg"/><Relationship Id="rId4" Type="http://schemas.openxmlformats.org/officeDocument/2006/relationships/image" Target="../media/image2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0.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4.xml"/><Relationship Id="rId5" Type="http://schemas.openxmlformats.org/officeDocument/2006/relationships/image" Target="../media/image37.svg"/><Relationship Id="rId4"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4.xml"/><Relationship Id="rId5" Type="http://schemas.openxmlformats.org/officeDocument/2006/relationships/image" Target="../media/image37.svg"/><Relationship Id="rId4" Type="http://schemas.openxmlformats.org/officeDocument/2006/relationships/image" Target="../media/image2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4.xml"/><Relationship Id="rId5" Type="http://schemas.openxmlformats.org/officeDocument/2006/relationships/image" Target="../media/image37.svg"/><Relationship Id="rId4"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0.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0.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Dark Blue Spark">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581EED-33C1-8644-9194-28B05F1054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z="30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rgbClr val="307FE2"/>
              </a:buClr>
              <a:defRPr lang="en-US" sz="20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rgbClr val="707371"/>
              </a:buClr>
              <a:defRPr lang="en-US" sz="18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rgbClr val="307FE2"/>
              </a:buClr>
              <a:defRPr lang="en-US" sz="16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316038" indent="-287338" algn="l" defTabSz="685800" rtl="0" eaLnBrk="1" latinLnBrk="0" hangingPunct="1">
              <a:lnSpc>
                <a:spcPts val="2000"/>
              </a:lnSpc>
              <a:spcBef>
                <a:spcPts val="0"/>
              </a:spcBef>
              <a:spcAft>
                <a:spcPts val="900"/>
              </a:spcAft>
              <a:buClr>
                <a:schemeClr val="bg2"/>
              </a:buClr>
              <a:buFont typeface="Courier New" panose="02070309020205020404" pitchFamily="49" charset="0"/>
              <a:buChar char="o"/>
              <a:defRPr lang="en-US" sz="1400" kern="1200" dirty="0" smtClean="0">
                <a:solidFill>
                  <a:srgbClr val="00205B"/>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rgbClr val="707371"/>
              </a:buClr>
              <a:defRPr lang="en-US" sz="12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8" name="Graphic 7">
            <a:extLst>
              <a:ext uri="{FF2B5EF4-FFF2-40B4-BE49-F238E27FC236}">
                <a16:creationId xmlns:a16="http://schemas.microsoft.com/office/drawing/2014/main" id="{5BE6B57F-43B9-B34C-934D-FC74D0A89F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8747" y="363674"/>
            <a:ext cx="645679" cy="645679"/>
          </a:xfrm>
          <a:prstGeom prst="rect">
            <a:avLst/>
          </a:prstGeom>
        </p:spPr>
      </p:pic>
    </p:spTree>
    <p:extLst>
      <p:ext uri="{BB962C8B-B14F-4D97-AF65-F5344CB8AC3E}">
        <p14:creationId xmlns:p14="http://schemas.microsoft.com/office/powerpoint/2010/main" val="25942581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3746" y="3883429"/>
            <a:ext cx="6858000" cy="420160"/>
          </a:xfrm>
        </p:spPr>
        <p:txBody>
          <a:bodyPr lIns="100584" rIns="118872" anchor="ctr"/>
          <a:lstStyle>
            <a:lvl1pPr marL="0" indent="0" algn="l">
              <a:buNone/>
              <a:defRPr sz="1800" spc="-9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itle 1">
            <a:extLst>
              <a:ext uri="{FF2B5EF4-FFF2-40B4-BE49-F238E27FC236}">
                <a16:creationId xmlns:a16="http://schemas.microsoft.com/office/drawing/2014/main" id="{C1D2CF7E-BDA8-E549-84FD-58FABC5C7D33}"/>
              </a:ext>
            </a:extLst>
          </p:cNvPr>
          <p:cNvSpPr>
            <a:spLocks noGrp="1"/>
          </p:cNvSpPr>
          <p:nvPr>
            <p:ph type="ctrTitle"/>
          </p:nvPr>
        </p:nvSpPr>
        <p:spPr>
          <a:xfrm>
            <a:off x="787395" y="1472185"/>
            <a:ext cx="6858000" cy="2330646"/>
          </a:xfrm>
        </p:spPr>
        <p:txBody>
          <a:bodyPr lIns="73152" rIns="0" anchor="b">
            <a:noAutofit/>
          </a:bodyPr>
          <a:lstStyle>
            <a:lvl1pPr algn="l">
              <a:defRPr sz="44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382D94FD-A58B-5B43-A595-C2A3B4473C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486" y="554627"/>
            <a:ext cx="1811642" cy="314735"/>
          </a:xfrm>
          <a:prstGeom prst="rect">
            <a:avLst/>
          </a:prstGeom>
        </p:spPr>
      </p:pic>
    </p:spTree>
    <p:extLst>
      <p:ext uri="{BB962C8B-B14F-4D97-AF65-F5344CB8AC3E}">
        <p14:creationId xmlns:p14="http://schemas.microsoft.com/office/powerpoint/2010/main" val="98747257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3746" y="3883429"/>
            <a:ext cx="6858000" cy="420160"/>
          </a:xfrm>
        </p:spPr>
        <p:txBody>
          <a:bodyPr lIns="100584" rIns="118872" anchor="ctr"/>
          <a:lstStyle>
            <a:lvl1pPr marL="0" indent="0" algn="l">
              <a:buNone/>
              <a:defRPr sz="1800" spc="-9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itle 1">
            <a:extLst>
              <a:ext uri="{FF2B5EF4-FFF2-40B4-BE49-F238E27FC236}">
                <a16:creationId xmlns:a16="http://schemas.microsoft.com/office/drawing/2014/main" id="{7CEB38DE-8871-F247-899F-1FB328C9649B}"/>
              </a:ext>
            </a:extLst>
          </p:cNvPr>
          <p:cNvSpPr>
            <a:spLocks noGrp="1"/>
          </p:cNvSpPr>
          <p:nvPr>
            <p:ph type="ctrTitle"/>
          </p:nvPr>
        </p:nvSpPr>
        <p:spPr>
          <a:xfrm>
            <a:off x="787395" y="1472185"/>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F73A5A82-4F91-2042-A9F3-36A5D6E93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486" y="554627"/>
            <a:ext cx="1811642" cy="314735"/>
          </a:xfrm>
          <a:prstGeom prst="rect">
            <a:avLst/>
          </a:prstGeom>
        </p:spPr>
      </p:pic>
    </p:spTree>
    <p:extLst>
      <p:ext uri="{BB962C8B-B14F-4D97-AF65-F5344CB8AC3E}">
        <p14:creationId xmlns:p14="http://schemas.microsoft.com/office/powerpoint/2010/main" val="119524647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3D6B2CD-D640-1245-9868-C147A8AAE1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41" y="4782455"/>
            <a:ext cx="9186837" cy="2075545"/>
          </a:xfrm>
          <a:prstGeom prst="rect">
            <a:avLst/>
          </a:prstGeom>
        </p:spPr>
      </p:pic>
      <p:sp>
        <p:nvSpPr>
          <p:cNvPr id="3" name="Subtitle 2"/>
          <p:cNvSpPr>
            <a:spLocks noGrp="1"/>
          </p:cNvSpPr>
          <p:nvPr>
            <p:ph type="subTitle" idx="1"/>
          </p:nvPr>
        </p:nvSpPr>
        <p:spPr>
          <a:xfrm>
            <a:off x="1774398" y="4183329"/>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F2F9079A-50A1-2749-AE85-F32F4D5D8835}"/>
              </a:ext>
            </a:extLst>
          </p:cNvPr>
          <p:cNvSpPr>
            <a:spLocks noGrp="1"/>
          </p:cNvSpPr>
          <p:nvPr>
            <p:ph type="ctrTitle"/>
          </p:nvPr>
        </p:nvSpPr>
        <p:spPr>
          <a:xfrm>
            <a:off x="1768047" y="1766328"/>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1" name="Graphic 10">
            <a:extLst>
              <a:ext uri="{FF2B5EF4-FFF2-40B4-BE49-F238E27FC236}">
                <a16:creationId xmlns:a16="http://schemas.microsoft.com/office/drawing/2014/main" id="{6DDE2D7E-3C76-694A-9A3B-3B8264443E4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700" y="530774"/>
            <a:ext cx="1233347" cy="1233347"/>
          </a:xfrm>
          <a:prstGeom prst="rect">
            <a:avLst/>
          </a:prstGeom>
        </p:spPr>
      </p:pic>
      <p:pic>
        <p:nvPicPr>
          <p:cNvPr id="13" name="Picture 12">
            <a:extLst>
              <a:ext uri="{FF2B5EF4-FFF2-40B4-BE49-F238E27FC236}">
                <a16:creationId xmlns:a16="http://schemas.microsoft.com/office/drawing/2014/main" id="{9EC5254A-7FA1-FD4A-88B9-338AFC0C5B1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6843487" y="6188117"/>
            <a:ext cx="1811640" cy="310896"/>
          </a:xfrm>
          <a:prstGeom prst="rect">
            <a:avLst/>
          </a:prstGeom>
        </p:spPr>
      </p:pic>
    </p:spTree>
    <p:extLst>
      <p:ext uri="{BB962C8B-B14F-4D97-AF65-F5344CB8AC3E}">
        <p14:creationId xmlns:p14="http://schemas.microsoft.com/office/powerpoint/2010/main" val="2459035546"/>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Medium Blue with Spark">
    <p:bg>
      <p:bgPr>
        <a:solidFill>
          <a:schemeClr val="tx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94F46A1-1852-A24A-BB49-7DA2CEABE2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41" y="4782455"/>
            <a:ext cx="9186837" cy="2075545"/>
          </a:xfrm>
          <a:prstGeom prst="rect">
            <a:avLst/>
          </a:prstGeom>
        </p:spPr>
      </p:pic>
      <p:pic>
        <p:nvPicPr>
          <p:cNvPr id="13" name="Picture 12">
            <a:extLst>
              <a:ext uri="{FF2B5EF4-FFF2-40B4-BE49-F238E27FC236}">
                <a16:creationId xmlns:a16="http://schemas.microsoft.com/office/drawing/2014/main" id="{3A5E28FA-4AAC-AC4B-B3E8-EBEABCF0AE4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843487" y="6188117"/>
            <a:ext cx="1811640" cy="310896"/>
          </a:xfrm>
          <a:prstGeom prst="rect">
            <a:avLst/>
          </a:prstGeom>
        </p:spPr>
      </p:pic>
      <p:sp>
        <p:nvSpPr>
          <p:cNvPr id="14" name="Subtitle 2">
            <a:extLst>
              <a:ext uri="{FF2B5EF4-FFF2-40B4-BE49-F238E27FC236}">
                <a16:creationId xmlns:a16="http://schemas.microsoft.com/office/drawing/2014/main" id="{42B812A5-994E-4E48-964B-CC7065638F24}"/>
              </a:ext>
            </a:extLst>
          </p:cNvPr>
          <p:cNvSpPr>
            <a:spLocks noGrp="1"/>
          </p:cNvSpPr>
          <p:nvPr>
            <p:ph type="subTitle" idx="1"/>
          </p:nvPr>
        </p:nvSpPr>
        <p:spPr>
          <a:xfrm>
            <a:off x="1774398" y="4183329"/>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Title 1">
            <a:extLst>
              <a:ext uri="{FF2B5EF4-FFF2-40B4-BE49-F238E27FC236}">
                <a16:creationId xmlns:a16="http://schemas.microsoft.com/office/drawing/2014/main" id="{2498FC21-CE8D-DE4C-9E67-D355D961979F}"/>
              </a:ext>
            </a:extLst>
          </p:cNvPr>
          <p:cNvSpPr>
            <a:spLocks noGrp="1"/>
          </p:cNvSpPr>
          <p:nvPr>
            <p:ph type="ctrTitle"/>
          </p:nvPr>
        </p:nvSpPr>
        <p:spPr>
          <a:xfrm>
            <a:off x="1768047" y="1766328"/>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6" name="Graphic 15">
            <a:extLst>
              <a:ext uri="{FF2B5EF4-FFF2-40B4-BE49-F238E27FC236}">
                <a16:creationId xmlns:a16="http://schemas.microsoft.com/office/drawing/2014/main" id="{CD22C7C7-BEBF-5A43-9D08-3F5B429CBA0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700" y="530774"/>
            <a:ext cx="1233347" cy="1233347"/>
          </a:xfrm>
          <a:prstGeom prst="rect">
            <a:avLst/>
          </a:prstGeom>
        </p:spPr>
      </p:pic>
    </p:spTree>
    <p:extLst>
      <p:ext uri="{BB962C8B-B14F-4D97-AF65-F5344CB8AC3E}">
        <p14:creationId xmlns:p14="http://schemas.microsoft.com/office/powerpoint/2010/main" val="818864024"/>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ight Blue with Spark">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E07B452-B6DA-BD43-A888-11E345D686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41" y="4782455"/>
            <a:ext cx="9186837" cy="2075545"/>
          </a:xfrm>
          <a:prstGeom prst="rect">
            <a:avLst/>
          </a:prstGeom>
        </p:spPr>
      </p:pic>
      <p:pic>
        <p:nvPicPr>
          <p:cNvPr id="10" name="Picture 9">
            <a:extLst>
              <a:ext uri="{FF2B5EF4-FFF2-40B4-BE49-F238E27FC236}">
                <a16:creationId xmlns:a16="http://schemas.microsoft.com/office/drawing/2014/main" id="{32565288-67EF-A24E-890B-B8C7D7FB64E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843487" y="6188117"/>
            <a:ext cx="1811640" cy="310896"/>
          </a:xfrm>
          <a:prstGeom prst="rect">
            <a:avLst/>
          </a:prstGeom>
        </p:spPr>
      </p:pic>
      <p:sp>
        <p:nvSpPr>
          <p:cNvPr id="13" name="Subtitle 2">
            <a:extLst>
              <a:ext uri="{FF2B5EF4-FFF2-40B4-BE49-F238E27FC236}">
                <a16:creationId xmlns:a16="http://schemas.microsoft.com/office/drawing/2014/main" id="{07800FDA-DBB2-F149-B11C-B8317C8D8D21}"/>
              </a:ext>
            </a:extLst>
          </p:cNvPr>
          <p:cNvSpPr>
            <a:spLocks noGrp="1"/>
          </p:cNvSpPr>
          <p:nvPr>
            <p:ph type="subTitle" idx="1"/>
          </p:nvPr>
        </p:nvSpPr>
        <p:spPr>
          <a:xfrm>
            <a:off x="1774398" y="4183329"/>
            <a:ext cx="6858000" cy="420160"/>
          </a:xfrm>
        </p:spPr>
        <p:txBody>
          <a:bodyPr lIns="100584" rIns="118872" anchor="ctr"/>
          <a:lstStyle>
            <a:lvl1pPr marL="0" indent="0" algn="l">
              <a:buNone/>
              <a:defRPr sz="1800" spc="3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itle 1">
            <a:extLst>
              <a:ext uri="{FF2B5EF4-FFF2-40B4-BE49-F238E27FC236}">
                <a16:creationId xmlns:a16="http://schemas.microsoft.com/office/drawing/2014/main" id="{2C90FE0C-9190-ED4C-8C84-D69C307D40C0}"/>
              </a:ext>
            </a:extLst>
          </p:cNvPr>
          <p:cNvSpPr>
            <a:spLocks noGrp="1"/>
          </p:cNvSpPr>
          <p:nvPr>
            <p:ph type="ctrTitle"/>
          </p:nvPr>
        </p:nvSpPr>
        <p:spPr>
          <a:xfrm>
            <a:off x="1768047" y="1766328"/>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5" name="Graphic 14">
            <a:extLst>
              <a:ext uri="{FF2B5EF4-FFF2-40B4-BE49-F238E27FC236}">
                <a16:creationId xmlns:a16="http://schemas.microsoft.com/office/drawing/2014/main" id="{BF334294-442F-CC46-9C7F-4CB12B528FC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700" y="530774"/>
            <a:ext cx="1233347" cy="1233347"/>
          </a:xfrm>
          <a:prstGeom prst="rect">
            <a:avLst/>
          </a:prstGeom>
        </p:spPr>
      </p:pic>
    </p:spTree>
    <p:extLst>
      <p:ext uri="{BB962C8B-B14F-4D97-AF65-F5344CB8AC3E}">
        <p14:creationId xmlns:p14="http://schemas.microsoft.com/office/powerpoint/2010/main" val="2524753079"/>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Yellow with Spark">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4ADB07-B2FC-3F4F-A34C-7EF4C2FC09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41" y="4782455"/>
            <a:ext cx="9186837" cy="2075545"/>
          </a:xfrm>
          <a:prstGeom prst="rect">
            <a:avLst/>
          </a:prstGeom>
        </p:spPr>
      </p:pic>
      <p:pic>
        <p:nvPicPr>
          <p:cNvPr id="10" name="Picture 9">
            <a:extLst>
              <a:ext uri="{FF2B5EF4-FFF2-40B4-BE49-F238E27FC236}">
                <a16:creationId xmlns:a16="http://schemas.microsoft.com/office/drawing/2014/main" id="{65755E67-2A9A-0C46-BB10-A81BD407F66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843487" y="6188117"/>
            <a:ext cx="1811640" cy="310896"/>
          </a:xfrm>
          <a:prstGeom prst="rect">
            <a:avLst/>
          </a:prstGeom>
        </p:spPr>
      </p:pic>
      <p:sp>
        <p:nvSpPr>
          <p:cNvPr id="13" name="Subtitle 2">
            <a:extLst>
              <a:ext uri="{FF2B5EF4-FFF2-40B4-BE49-F238E27FC236}">
                <a16:creationId xmlns:a16="http://schemas.microsoft.com/office/drawing/2014/main" id="{BA90E361-043A-764F-A86D-ABA49B7B226B}"/>
              </a:ext>
            </a:extLst>
          </p:cNvPr>
          <p:cNvSpPr>
            <a:spLocks noGrp="1"/>
          </p:cNvSpPr>
          <p:nvPr>
            <p:ph type="subTitle" idx="1"/>
          </p:nvPr>
        </p:nvSpPr>
        <p:spPr>
          <a:xfrm>
            <a:off x="1774398" y="4183329"/>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itle 1">
            <a:extLst>
              <a:ext uri="{FF2B5EF4-FFF2-40B4-BE49-F238E27FC236}">
                <a16:creationId xmlns:a16="http://schemas.microsoft.com/office/drawing/2014/main" id="{A98E3BF7-D94E-D94D-9207-C1EB13E516DE}"/>
              </a:ext>
            </a:extLst>
          </p:cNvPr>
          <p:cNvSpPr>
            <a:spLocks noGrp="1"/>
          </p:cNvSpPr>
          <p:nvPr>
            <p:ph type="ctrTitle"/>
          </p:nvPr>
        </p:nvSpPr>
        <p:spPr>
          <a:xfrm>
            <a:off x="1768047" y="1766328"/>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5" name="Graphic 14">
            <a:extLst>
              <a:ext uri="{FF2B5EF4-FFF2-40B4-BE49-F238E27FC236}">
                <a16:creationId xmlns:a16="http://schemas.microsoft.com/office/drawing/2014/main" id="{2B332623-9D2C-5B45-A461-21D7BD79724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700" y="530774"/>
            <a:ext cx="1233347" cy="1233347"/>
          </a:xfrm>
          <a:prstGeom prst="rect">
            <a:avLst/>
          </a:prstGeom>
        </p:spPr>
      </p:pic>
    </p:spTree>
    <p:extLst>
      <p:ext uri="{BB962C8B-B14F-4D97-AF65-F5344CB8AC3E}">
        <p14:creationId xmlns:p14="http://schemas.microsoft.com/office/powerpoint/2010/main" val="1320953674"/>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Red with Spark">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1D9F8F8-93CF-A743-903E-BB48D2F129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41" y="4782455"/>
            <a:ext cx="9186837" cy="2075545"/>
          </a:xfrm>
          <a:prstGeom prst="rect">
            <a:avLst/>
          </a:prstGeom>
        </p:spPr>
      </p:pic>
      <p:pic>
        <p:nvPicPr>
          <p:cNvPr id="10" name="Picture 9">
            <a:extLst>
              <a:ext uri="{FF2B5EF4-FFF2-40B4-BE49-F238E27FC236}">
                <a16:creationId xmlns:a16="http://schemas.microsoft.com/office/drawing/2014/main" id="{1BD18540-8A64-944D-AF7B-DAF406C4F0F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843487" y="6188117"/>
            <a:ext cx="1811640" cy="310896"/>
          </a:xfrm>
          <a:prstGeom prst="rect">
            <a:avLst/>
          </a:prstGeom>
        </p:spPr>
      </p:pic>
      <p:sp>
        <p:nvSpPr>
          <p:cNvPr id="12" name="Subtitle 2">
            <a:extLst>
              <a:ext uri="{FF2B5EF4-FFF2-40B4-BE49-F238E27FC236}">
                <a16:creationId xmlns:a16="http://schemas.microsoft.com/office/drawing/2014/main" id="{7A0B365A-2A84-8046-BDCC-B9316C55D367}"/>
              </a:ext>
            </a:extLst>
          </p:cNvPr>
          <p:cNvSpPr>
            <a:spLocks noGrp="1"/>
          </p:cNvSpPr>
          <p:nvPr>
            <p:ph type="subTitle" idx="1"/>
          </p:nvPr>
        </p:nvSpPr>
        <p:spPr>
          <a:xfrm>
            <a:off x="1774398" y="4183329"/>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itle 1">
            <a:extLst>
              <a:ext uri="{FF2B5EF4-FFF2-40B4-BE49-F238E27FC236}">
                <a16:creationId xmlns:a16="http://schemas.microsoft.com/office/drawing/2014/main" id="{B3FC5721-A306-2147-8AAA-BAB5DAABC3E9}"/>
              </a:ext>
            </a:extLst>
          </p:cNvPr>
          <p:cNvSpPr>
            <a:spLocks noGrp="1"/>
          </p:cNvSpPr>
          <p:nvPr>
            <p:ph type="ctrTitle"/>
          </p:nvPr>
        </p:nvSpPr>
        <p:spPr>
          <a:xfrm>
            <a:off x="1768047" y="1766328"/>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4" name="Graphic 13">
            <a:extLst>
              <a:ext uri="{FF2B5EF4-FFF2-40B4-BE49-F238E27FC236}">
                <a16:creationId xmlns:a16="http://schemas.microsoft.com/office/drawing/2014/main" id="{C4ECA224-45AE-BD42-BBB2-FE85A38988A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700" y="530774"/>
            <a:ext cx="1233347" cy="1233347"/>
          </a:xfrm>
          <a:prstGeom prst="rect">
            <a:avLst/>
          </a:prstGeom>
        </p:spPr>
      </p:pic>
    </p:spTree>
    <p:extLst>
      <p:ext uri="{BB962C8B-B14F-4D97-AF65-F5344CB8AC3E}">
        <p14:creationId xmlns:p14="http://schemas.microsoft.com/office/powerpoint/2010/main" val="3249434488"/>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D3AB5AA-FD05-2441-81A1-19F416275E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407312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0" name="Title 1">
            <a:extLst>
              <a:ext uri="{FF2B5EF4-FFF2-40B4-BE49-F238E27FC236}">
                <a16:creationId xmlns:a16="http://schemas.microsoft.com/office/drawing/2014/main" id="{F2F9079A-50A1-2749-AE85-F32F4D5D8835}"/>
              </a:ext>
            </a:extLst>
          </p:cNvPr>
          <p:cNvSpPr>
            <a:spLocks noGrp="1"/>
          </p:cNvSpPr>
          <p:nvPr>
            <p:ph type="ctrTitle"/>
          </p:nvPr>
        </p:nvSpPr>
        <p:spPr>
          <a:xfrm>
            <a:off x="787395" y="165612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Graphic 6">
            <a:extLst>
              <a:ext uri="{FF2B5EF4-FFF2-40B4-BE49-F238E27FC236}">
                <a16:creationId xmlns:a16="http://schemas.microsoft.com/office/drawing/2014/main" id="{14A17FC2-FFE2-A24B-BB27-88A524A3F5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91554" y="530774"/>
            <a:ext cx="1233347" cy="1233347"/>
          </a:xfrm>
          <a:prstGeom prst="rect">
            <a:avLst/>
          </a:prstGeom>
        </p:spPr>
      </p:pic>
    </p:spTree>
    <p:extLst>
      <p:ext uri="{BB962C8B-B14F-4D97-AF65-F5344CB8AC3E}">
        <p14:creationId xmlns:p14="http://schemas.microsoft.com/office/powerpoint/2010/main" val="2852958813"/>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3D2C0E1-E760-984B-9FE4-5BE7CCAF80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407312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Title 1">
            <a:extLst>
              <a:ext uri="{FF2B5EF4-FFF2-40B4-BE49-F238E27FC236}">
                <a16:creationId xmlns:a16="http://schemas.microsoft.com/office/drawing/2014/main" id="{91D5FB90-AEC8-C643-BCE1-8DDA856A3A00}"/>
              </a:ext>
            </a:extLst>
          </p:cNvPr>
          <p:cNvSpPr>
            <a:spLocks noGrp="1"/>
          </p:cNvSpPr>
          <p:nvPr>
            <p:ph type="ctrTitle"/>
          </p:nvPr>
        </p:nvSpPr>
        <p:spPr>
          <a:xfrm>
            <a:off x="787395" y="165612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2" name="Graphic 11">
            <a:extLst>
              <a:ext uri="{FF2B5EF4-FFF2-40B4-BE49-F238E27FC236}">
                <a16:creationId xmlns:a16="http://schemas.microsoft.com/office/drawing/2014/main" id="{ACDA49E6-B4B3-9145-94C3-E15016DBB6B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91554" y="530774"/>
            <a:ext cx="1233347" cy="1233347"/>
          </a:xfrm>
          <a:prstGeom prst="rect">
            <a:avLst/>
          </a:prstGeom>
        </p:spPr>
      </p:pic>
    </p:spTree>
    <p:extLst>
      <p:ext uri="{BB962C8B-B14F-4D97-AF65-F5344CB8AC3E}">
        <p14:creationId xmlns:p14="http://schemas.microsoft.com/office/powerpoint/2010/main" val="1345844477"/>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EFCC5E1-572D-C545-87C4-2166B65EBE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407312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Title 1">
            <a:extLst>
              <a:ext uri="{FF2B5EF4-FFF2-40B4-BE49-F238E27FC236}">
                <a16:creationId xmlns:a16="http://schemas.microsoft.com/office/drawing/2014/main" id="{DC9ADC3D-1565-6C45-81DE-D616F2508401}"/>
              </a:ext>
            </a:extLst>
          </p:cNvPr>
          <p:cNvSpPr>
            <a:spLocks noGrp="1"/>
          </p:cNvSpPr>
          <p:nvPr>
            <p:ph type="ctrTitle"/>
          </p:nvPr>
        </p:nvSpPr>
        <p:spPr>
          <a:xfrm>
            <a:off x="787395" y="165612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2" name="Graphic 11">
            <a:extLst>
              <a:ext uri="{FF2B5EF4-FFF2-40B4-BE49-F238E27FC236}">
                <a16:creationId xmlns:a16="http://schemas.microsoft.com/office/drawing/2014/main" id="{5A4B514D-9C1D-A143-ACA2-6AA3A371C08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91554" y="530774"/>
            <a:ext cx="1233347" cy="1233347"/>
          </a:xfrm>
          <a:prstGeom prst="rect">
            <a:avLst/>
          </a:prstGeom>
        </p:spPr>
      </p:pic>
    </p:spTree>
    <p:extLst>
      <p:ext uri="{BB962C8B-B14F-4D97-AF65-F5344CB8AC3E}">
        <p14:creationId xmlns:p14="http://schemas.microsoft.com/office/powerpoint/2010/main" val="2741590145"/>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rk Blue">
    <p:bg>
      <p:bgPr>
        <a:solidFill>
          <a:schemeClr val="bg2"/>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5317002B-C208-4F45-ACCA-878017A8F9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3283" y="2667705"/>
            <a:ext cx="1148856" cy="1194810"/>
          </a:xfrm>
          <a:prstGeom prst="rect">
            <a:avLst/>
          </a:prstGeom>
        </p:spPr>
      </p:pic>
      <p:pic>
        <p:nvPicPr>
          <p:cNvPr id="20" name="Graphic 19">
            <a:extLst>
              <a:ext uri="{FF2B5EF4-FFF2-40B4-BE49-F238E27FC236}">
                <a16:creationId xmlns:a16="http://schemas.microsoft.com/office/drawing/2014/main" id="{DEAC1DDA-12B3-EA44-BB5A-12C0EA9D5A7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8991" y="2667705"/>
            <a:ext cx="1148856" cy="1194810"/>
          </a:xfrm>
          <a:prstGeom prst="rect">
            <a:avLst/>
          </a:prstGeom>
        </p:spPr>
      </p:pic>
      <p:pic>
        <p:nvPicPr>
          <p:cNvPr id="21" name="Graphic 20">
            <a:extLst>
              <a:ext uri="{FF2B5EF4-FFF2-40B4-BE49-F238E27FC236}">
                <a16:creationId xmlns:a16="http://schemas.microsoft.com/office/drawing/2014/main" id="{4F9229A0-E394-1645-886B-728CE4EC0B3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7940" y="2667705"/>
            <a:ext cx="1148856" cy="1194810"/>
          </a:xfrm>
          <a:prstGeom prst="rect">
            <a:avLst/>
          </a:prstGeom>
        </p:spPr>
      </p:pic>
      <p:pic>
        <p:nvPicPr>
          <p:cNvPr id="22" name="Graphic 21">
            <a:extLst>
              <a:ext uri="{FF2B5EF4-FFF2-40B4-BE49-F238E27FC236}">
                <a16:creationId xmlns:a16="http://schemas.microsoft.com/office/drawing/2014/main" id="{7AABA6D9-B655-6142-BDEF-965B606D1C9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6969" y="2667705"/>
            <a:ext cx="1148856" cy="1194810"/>
          </a:xfrm>
          <a:prstGeom prst="rect">
            <a:avLst/>
          </a:prstGeom>
        </p:spPr>
      </p:pic>
      <p:pic>
        <p:nvPicPr>
          <p:cNvPr id="23" name="Graphic 22">
            <a:extLst>
              <a:ext uri="{FF2B5EF4-FFF2-40B4-BE49-F238E27FC236}">
                <a16:creationId xmlns:a16="http://schemas.microsoft.com/office/drawing/2014/main" id="{C2970B53-25C6-7144-A19B-C432505E4893}"/>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3812" y="2667705"/>
            <a:ext cx="1148856" cy="1194810"/>
          </a:xfrm>
          <a:prstGeom prst="rect">
            <a:avLst/>
          </a:prstGeom>
        </p:spPr>
      </p:pic>
      <p:pic>
        <p:nvPicPr>
          <p:cNvPr id="24" name="Graphic 23">
            <a:extLst>
              <a:ext uri="{FF2B5EF4-FFF2-40B4-BE49-F238E27FC236}">
                <a16:creationId xmlns:a16="http://schemas.microsoft.com/office/drawing/2014/main" id="{E072AAC8-D025-3E41-BE66-8BD72863012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51118" y="2667705"/>
            <a:ext cx="1148856" cy="1194810"/>
          </a:xfrm>
          <a:prstGeom prst="rect">
            <a:avLst/>
          </a:prstGeom>
        </p:spPr>
      </p:pic>
    </p:spTree>
    <p:extLst>
      <p:ext uri="{BB962C8B-B14F-4D97-AF65-F5344CB8AC3E}">
        <p14:creationId xmlns:p14="http://schemas.microsoft.com/office/powerpoint/2010/main" val="122723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style.rotation</p:attrName>
                                        </p:attrNameLst>
                                      </p:cBhvr>
                                      <p:tavLst>
                                        <p:tav tm="0">
                                          <p:val>
                                            <p:fltVal val="720"/>
                                          </p:val>
                                        </p:tav>
                                        <p:tav tm="100000">
                                          <p:val>
                                            <p:fltVal val="0"/>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1+#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DC113C9-E91A-C843-9A3F-E35BB7701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4073127"/>
            <a:ext cx="6858000" cy="420160"/>
          </a:xfrm>
        </p:spPr>
        <p:txBody>
          <a:bodyPr lIns="100584" rIns="118872" anchor="ctr"/>
          <a:lstStyle>
            <a:lvl1pPr marL="0" indent="0" algn="l">
              <a:buNone/>
              <a:defRPr sz="1800" spc="3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Title 1">
            <a:extLst>
              <a:ext uri="{FF2B5EF4-FFF2-40B4-BE49-F238E27FC236}">
                <a16:creationId xmlns:a16="http://schemas.microsoft.com/office/drawing/2014/main" id="{709C8166-036C-854E-96FA-B26ACAC7E81E}"/>
              </a:ext>
            </a:extLst>
          </p:cNvPr>
          <p:cNvSpPr>
            <a:spLocks noGrp="1"/>
          </p:cNvSpPr>
          <p:nvPr>
            <p:ph type="ctrTitle"/>
          </p:nvPr>
        </p:nvSpPr>
        <p:spPr>
          <a:xfrm>
            <a:off x="787395" y="1656126"/>
            <a:ext cx="6858000" cy="2330646"/>
          </a:xfrm>
        </p:spPr>
        <p:txBody>
          <a:bodyPr lIns="73152" rIns="0" anchor="b">
            <a:noAutofit/>
          </a:bodyPr>
          <a:lstStyle>
            <a:lvl1pPr algn="l">
              <a:defRPr sz="44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2" name="Graphic 11">
            <a:extLst>
              <a:ext uri="{FF2B5EF4-FFF2-40B4-BE49-F238E27FC236}">
                <a16:creationId xmlns:a16="http://schemas.microsoft.com/office/drawing/2014/main" id="{79A6D4B9-3092-CC42-B385-33E71A74DCD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91554" y="530774"/>
            <a:ext cx="1233347" cy="1233347"/>
          </a:xfrm>
          <a:prstGeom prst="rect">
            <a:avLst/>
          </a:prstGeom>
        </p:spPr>
      </p:pic>
    </p:spTree>
    <p:extLst>
      <p:ext uri="{BB962C8B-B14F-4D97-AF65-F5344CB8AC3E}">
        <p14:creationId xmlns:p14="http://schemas.microsoft.com/office/powerpoint/2010/main" val="1401094399"/>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93E8A1-B643-6E4E-8E9A-E51494C58D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407312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Title 1">
            <a:extLst>
              <a:ext uri="{FF2B5EF4-FFF2-40B4-BE49-F238E27FC236}">
                <a16:creationId xmlns:a16="http://schemas.microsoft.com/office/drawing/2014/main" id="{054900B2-A7BF-7845-9B7D-1ADF900A41A6}"/>
              </a:ext>
            </a:extLst>
          </p:cNvPr>
          <p:cNvSpPr>
            <a:spLocks noGrp="1"/>
          </p:cNvSpPr>
          <p:nvPr>
            <p:ph type="ctrTitle"/>
          </p:nvPr>
        </p:nvSpPr>
        <p:spPr>
          <a:xfrm>
            <a:off x="787395" y="165612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1" name="Graphic 10">
            <a:extLst>
              <a:ext uri="{FF2B5EF4-FFF2-40B4-BE49-F238E27FC236}">
                <a16:creationId xmlns:a16="http://schemas.microsoft.com/office/drawing/2014/main" id="{96F94E88-5FD0-1D45-A0FE-4D5D3886750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91554" y="530774"/>
            <a:ext cx="1233347" cy="1233347"/>
          </a:xfrm>
          <a:prstGeom prst="rect">
            <a:avLst/>
          </a:prstGeom>
        </p:spPr>
      </p:pic>
    </p:spTree>
    <p:extLst>
      <p:ext uri="{BB962C8B-B14F-4D97-AF65-F5344CB8AC3E}">
        <p14:creationId xmlns:p14="http://schemas.microsoft.com/office/powerpoint/2010/main" val="3277497307"/>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ark Blue with Large Spark">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082C429-A4A0-C949-BE3A-2269A64C9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519820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1" name="Graphic 10">
            <a:extLst>
              <a:ext uri="{FF2B5EF4-FFF2-40B4-BE49-F238E27FC236}">
                <a16:creationId xmlns:a16="http://schemas.microsoft.com/office/drawing/2014/main" id="{BB884E07-4C97-0142-AA29-E7A13E131F7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7" y="-396908"/>
            <a:ext cx="2965070" cy="2965070"/>
          </a:xfrm>
          <a:prstGeom prst="rect">
            <a:avLst/>
          </a:prstGeom>
        </p:spPr>
      </p:pic>
      <p:sp>
        <p:nvSpPr>
          <p:cNvPr id="10" name="Title 1">
            <a:extLst>
              <a:ext uri="{FF2B5EF4-FFF2-40B4-BE49-F238E27FC236}">
                <a16:creationId xmlns:a16="http://schemas.microsoft.com/office/drawing/2014/main" id="{F2F9079A-50A1-2749-AE85-F32F4D5D8835}"/>
              </a:ext>
            </a:extLst>
          </p:cNvPr>
          <p:cNvSpPr>
            <a:spLocks noGrp="1"/>
          </p:cNvSpPr>
          <p:nvPr>
            <p:ph type="ctrTitle"/>
          </p:nvPr>
        </p:nvSpPr>
        <p:spPr>
          <a:xfrm>
            <a:off x="787395" y="278120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3822644036"/>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edium Blue with Large Spark">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45127DF-89D8-354A-947D-ABE138F0EC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1" name="Subtitle 2">
            <a:extLst>
              <a:ext uri="{FF2B5EF4-FFF2-40B4-BE49-F238E27FC236}">
                <a16:creationId xmlns:a16="http://schemas.microsoft.com/office/drawing/2014/main" id="{CCC8E190-068B-914F-BE17-484461EA665D}"/>
              </a:ext>
            </a:extLst>
          </p:cNvPr>
          <p:cNvSpPr>
            <a:spLocks noGrp="1"/>
          </p:cNvSpPr>
          <p:nvPr>
            <p:ph type="subTitle" idx="1"/>
          </p:nvPr>
        </p:nvSpPr>
        <p:spPr>
          <a:xfrm>
            <a:off x="793746" y="519820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2" name="Graphic 11">
            <a:extLst>
              <a:ext uri="{FF2B5EF4-FFF2-40B4-BE49-F238E27FC236}">
                <a16:creationId xmlns:a16="http://schemas.microsoft.com/office/drawing/2014/main" id="{2C734181-2E8F-7149-B8B1-BACB4B6021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7" y="-396908"/>
            <a:ext cx="2965070" cy="2965070"/>
          </a:xfrm>
          <a:prstGeom prst="rect">
            <a:avLst/>
          </a:prstGeom>
        </p:spPr>
      </p:pic>
      <p:sp>
        <p:nvSpPr>
          <p:cNvPr id="13" name="Title 1">
            <a:extLst>
              <a:ext uri="{FF2B5EF4-FFF2-40B4-BE49-F238E27FC236}">
                <a16:creationId xmlns:a16="http://schemas.microsoft.com/office/drawing/2014/main" id="{01EBB908-2E13-BE4F-93C0-701B32F8427C}"/>
              </a:ext>
            </a:extLst>
          </p:cNvPr>
          <p:cNvSpPr>
            <a:spLocks noGrp="1"/>
          </p:cNvSpPr>
          <p:nvPr>
            <p:ph type="ctrTitle"/>
          </p:nvPr>
        </p:nvSpPr>
        <p:spPr>
          <a:xfrm>
            <a:off x="787395" y="278120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4134633049"/>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Blue with Large Spark">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E0B03CA-75A2-8F4B-959D-15777489B8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1" name="Subtitle 2">
            <a:extLst>
              <a:ext uri="{FF2B5EF4-FFF2-40B4-BE49-F238E27FC236}">
                <a16:creationId xmlns:a16="http://schemas.microsoft.com/office/drawing/2014/main" id="{B77F80DA-D45A-9E41-9898-9437D332835C}"/>
              </a:ext>
            </a:extLst>
          </p:cNvPr>
          <p:cNvSpPr>
            <a:spLocks noGrp="1"/>
          </p:cNvSpPr>
          <p:nvPr>
            <p:ph type="subTitle" idx="1"/>
          </p:nvPr>
        </p:nvSpPr>
        <p:spPr>
          <a:xfrm>
            <a:off x="793746" y="519820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2" name="Graphic 11">
            <a:extLst>
              <a:ext uri="{FF2B5EF4-FFF2-40B4-BE49-F238E27FC236}">
                <a16:creationId xmlns:a16="http://schemas.microsoft.com/office/drawing/2014/main" id="{BCA1ED96-10D9-F949-9B46-7D11BBE764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7" y="-396908"/>
            <a:ext cx="2965070" cy="2965070"/>
          </a:xfrm>
          <a:prstGeom prst="rect">
            <a:avLst/>
          </a:prstGeom>
        </p:spPr>
      </p:pic>
      <p:sp>
        <p:nvSpPr>
          <p:cNvPr id="13" name="Title 1">
            <a:extLst>
              <a:ext uri="{FF2B5EF4-FFF2-40B4-BE49-F238E27FC236}">
                <a16:creationId xmlns:a16="http://schemas.microsoft.com/office/drawing/2014/main" id="{6DC8B2E0-F835-F24E-B42F-233388BA99F8}"/>
              </a:ext>
            </a:extLst>
          </p:cNvPr>
          <p:cNvSpPr>
            <a:spLocks noGrp="1"/>
          </p:cNvSpPr>
          <p:nvPr>
            <p:ph type="ctrTitle"/>
          </p:nvPr>
        </p:nvSpPr>
        <p:spPr>
          <a:xfrm>
            <a:off x="787395" y="278120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764769421"/>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Yellow with Large Spark">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57BF59A-8D28-9744-A3D0-5265800F31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1" name="Subtitle 2">
            <a:extLst>
              <a:ext uri="{FF2B5EF4-FFF2-40B4-BE49-F238E27FC236}">
                <a16:creationId xmlns:a16="http://schemas.microsoft.com/office/drawing/2014/main" id="{8CFB3D87-F6F0-2E4E-8CF4-DD4F72E5D8DE}"/>
              </a:ext>
            </a:extLst>
          </p:cNvPr>
          <p:cNvSpPr>
            <a:spLocks noGrp="1"/>
          </p:cNvSpPr>
          <p:nvPr>
            <p:ph type="subTitle" idx="1"/>
          </p:nvPr>
        </p:nvSpPr>
        <p:spPr>
          <a:xfrm>
            <a:off x="793746" y="5198207"/>
            <a:ext cx="6858000" cy="420160"/>
          </a:xfrm>
        </p:spPr>
        <p:txBody>
          <a:bodyPr lIns="100584" rIns="118872" anchor="ctr"/>
          <a:lstStyle>
            <a:lvl1pPr marL="0" indent="0" algn="l">
              <a:buNone/>
              <a:defRPr sz="1800" spc="3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itle 1">
            <a:extLst>
              <a:ext uri="{FF2B5EF4-FFF2-40B4-BE49-F238E27FC236}">
                <a16:creationId xmlns:a16="http://schemas.microsoft.com/office/drawing/2014/main" id="{7FD3420D-D13F-CA45-B507-DED54A25973F}"/>
              </a:ext>
            </a:extLst>
          </p:cNvPr>
          <p:cNvSpPr>
            <a:spLocks noGrp="1"/>
          </p:cNvSpPr>
          <p:nvPr>
            <p:ph type="ctrTitle"/>
          </p:nvPr>
        </p:nvSpPr>
        <p:spPr>
          <a:xfrm>
            <a:off x="787395" y="2781206"/>
            <a:ext cx="6858000" cy="2330646"/>
          </a:xfrm>
        </p:spPr>
        <p:txBody>
          <a:bodyPr lIns="73152" rIns="0" anchor="b">
            <a:noAutofit/>
          </a:bodyPr>
          <a:lstStyle>
            <a:lvl1pPr algn="l">
              <a:defRPr sz="44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Graphic 6">
            <a:extLst>
              <a:ext uri="{FF2B5EF4-FFF2-40B4-BE49-F238E27FC236}">
                <a16:creationId xmlns:a16="http://schemas.microsoft.com/office/drawing/2014/main" id="{E392B05C-5CCA-FB47-A941-721CD2AD855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7" y="-396908"/>
            <a:ext cx="2965070" cy="2965070"/>
          </a:xfrm>
          <a:prstGeom prst="rect">
            <a:avLst/>
          </a:prstGeom>
        </p:spPr>
      </p:pic>
    </p:spTree>
    <p:extLst>
      <p:ext uri="{BB962C8B-B14F-4D97-AF65-F5344CB8AC3E}">
        <p14:creationId xmlns:p14="http://schemas.microsoft.com/office/powerpoint/2010/main" val="1757094958"/>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d with Large Spark">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D1DE7CC-1641-CD46-A305-04F1B720C5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1" name="Subtitle 2">
            <a:extLst>
              <a:ext uri="{FF2B5EF4-FFF2-40B4-BE49-F238E27FC236}">
                <a16:creationId xmlns:a16="http://schemas.microsoft.com/office/drawing/2014/main" id="{0493ABD8-CFCE-1247-A4C6-82A1B35E7D0E}"/>
              </a:ext>
            </a:extLst>
          </p:cNvPr>
          <p:cNvSpPr>
            <a:spLocks noGrp="1"/>
          </p:cNvSpPr>
          <p:nvPr>
            <p:ph type="subTitle" idx="1"/>
          </p:nvPr>
        </p:nvSpPr>
        <p:spPr>
          <a:xfrm>
            <a:off x="793746" y="519820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2" name="Graphic 11">
            <a:extLst>
              <a:ext uri="{FF2B5EF4-FFF2-40B4-BE49-F238E27FC236}">
                <a16:creationId xmlns:a16="http://schemas.microsoft.com/office/drawing/2014/main" id="{CD035F37-FD28-C74A-BBE2-99A51077C7C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7" y="-396908"/>
            <a:ext cx="2965070" cy="2965070"/>
          </a:xfrm>
          <a:prstGeom prst="rect">
            <a:avLst/>
          </a:prstGeom>
        </p:spPr>
      </p:pic>
      <p:sp>
        <p:nvSpPr>
          <p:cNvPr id="13" name="Title 1">
            <a:extLst>
              <a:ext uri="{FF2B5EF4-FFF2-40B4-BE49-F238E27FC236}">
                <a16:creationId xmlns:a16="http://schemas.microsoft.com/office/drawing/2014/main" id="{4A17B697-3943-FC41-97B1-3480E092AC0A}"/>
              </a:ext>
            </a:extLst>
          </p:cNvPr>
          <p:cNvSpPr>
            <a:spLocks noGrp="1"/>
          </p:cNvSpPr>
          <p:nvPr>
            <p:ph type="ctrTitle"/>
          </p:nvPr>
        </p:nvSpPr>
        <p:spPr>
          <a:xfrm>
            <a:off x="787395" y="278120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3859177117"/>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2EF919C-57E5-0748-AAAB-A7F64EC102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407312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0" name="Title 1">
            <a:extLst>
              <a:ext uri="{FF2B5EF4-FFF2-40B4-BE49-F238E27FC236}">
                <a16:creationId xmlns:a16="http://schemas.microsoft.com/office/drawing/2014/main" id="{F2F9079A-50A1-2749-AE85-F32F4D5D8835}"/>
              </a:ext>
            </a:extLst>
          </p:cNvPr>
          <p:cNvSpPr>
            <a:spLocks noGrp="1"/>
          </p:cNvSpPr>
          <p:nvPr>
            <p:ph type="ctrTitle"/>
          </p:nvPr>
        </p:nvSpPr>
        <p:spPr>
          <a:xfrm>
            <a:off x="787395" y="165612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3011219779"/>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EF02707-6FD7-8C4C-A39C-987310584B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407312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Title 1">
            <a:extLst>
              <a:ext uri="{FF2B5EF4-FFF2-40B4-BE49-F238E27FC236}">
                <a16:creationId xmlns:a16="http://schemas.microsoft.com/office/drawing/2014/main" id="{91D5FB90-AEC8-C643-BCE1-8DDA856A3A00}"/>
              </a:ext>
            </a:extLst>
          </p:cNvPr>
          <p:cNvSpPr>
            <a:spLocks noGrp="1"/>
          </p:cNvSpPr>
          <p:nvPr>
            <p:ph type="ctrTitle"/>
          </p:nvPr>
        </p:nvSpPr>
        <p:spPr>
          <a:xfrm>
            <a:off x="787395" y="165612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820157890"/>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635392A-59C7-3042-A4D4-BE8E838135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407312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Title 1">
            <a:extLst>
              <a:ext uri="{FF2B5EF4-FFF2-40B4-BE49-F238E27FC236}">
                <a16:creationId xmlns:a16="http://schemas.microsoft.com/office/drawing/2014/main" id="{DC9ADC3D-1565-6C45-81DE-D616F2508401}"/>
              </a:ext>
            </a:extLst>
          </p:cNvPr>
          <p:cNvSpPr>
            <a:spLocks noGrp="1"/>
          </p:cNvSpPr>
          <p:nvPr>
            <p:ph type="ctrTitle"/>
          </p:nvPr>
        </p:nvSpPr>
        <p:spPr>
          <a:xfrm>
            <a:off x="787395" y="165612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1152647655"/>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Medium Blue">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FB73126-0435-5D49-8259-23ED148697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3283" y="2667705"/>
            <a:ext cx="1148856" cy="1194810"/>
          </a:xfrm>
          <a:prstGeom prst="rect">
            <a:avLst/>
          </a:prstGeom>
        </p:spPr>
      </p:pic>
      <p:pic>
        <p:nvPicPr>
          <p:cNvPr id="8" name="Graphic 7">
            <a:extLst>
              <a:ext uri="{FF2B5EF4-FFF2-40B4-BE49-F238E27FC236}">
                <a16:creationId xmlns:a16="http://schemas.microsoft.com/office/drawing/2014/main" id="{B0A3F5C5-6E91-704E-82D3-A08AAB99718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8991" y="2667705"/>
            <a:ext cx="1148856" cy="1194810"/>
          </a:xfrm>
          <a:prstGeom prst="rect">
            <a:avLst/>
          </a:prstGeom>
        </p:spPr>
      </p:pic>
      <p:pic>
        <p:nvPicPr>
          <p:cNvPr id="9" name="Graphic 8">
            <a:extLst>
              <a:ext uri="{FF2B5EF4-FFF2-40B4-BE49-F238E27FC236}">
                <a16:creationId xmlns:a16="http://schemas.microsoft.com/office/drawing/2014/main" id="{4F36942D-AD56-8944-A0D0-6A7BC136079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7940" y="2667705"/>
            <a:ext cx="1148856" cy="1194810"/>
          </a:xfrm>
          <a:prstGeom prst="rect">
            <a:avLst/>
          </a:prstGeom>
        </p:spPr>
      </p:pic>
      <p:pic>
        <p:nvPicPr>
          <p:cNvPr id="10" name="Graphic 9">
            <a:extLst>
              <a:ext uri="{FF2B5EF4-FFF2-40B4-BE49-F238E27FC236}">
                <a16:creationId xmlns:a16="http://schemas.microsoft.com/office/drawing/2014/main" id="{2CA778B8-4516-1C48-AA5E-56F713BBFB1C}"/>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6969" y="2667705"/>
            <a:ext cx="1148856" cy="1194810"/>
          </a:xfrm>
          <a:prstGeom prst="rect">
            <a:avLst/>
          </a:prstGeom>
        </p:spPr>
      </p:pic>
      <p:pic>
        <p:nvPicPr>
          <p:cNvPr id="11" name="Graphic 10">
            <a:extLst>
              <a:ext uri="{FF2B5EF4-FFF2-40B4-BE49-F238E27FC236}">
                <a16:creationId xmlns:a16="http://schemas.microsoft.com/office/drawing/2014/main" id="{DE47EC96-1DB6-9E42-8907-7F4A4930FC4D}"/>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3812" y="2667705"/>
            <a:ext cx="1148856" cy="1194810"/>
          </a:xfrm>
          <a:prstGeom prst="rect">
            <a:avLst/>
          </a:prstGeom>
        </p:spPr>
      </p:pic>
      <p:pic>
        <p:nvPicPr>
          <p:cNvPr id="12" name="Graphic 11">
            <a:extLst>
              <a:ext uri="{FF2B5EF4-FFF2-40B4-BE49-F238E27FC236}">
                <a16:creationId xmlns:a16="http://schemas.microsoft.com/office/drawing/2014/main" id="{BAD13DB2-B4A5-6044-97C7-79C4047366E2}"/>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51118" y="2667705"/>
            <a:ext cx="1148856" cy="1194810"/>
          </a:xfrm>
          <a:prstGeom prst="rect">
            <a:avLst/>
          </a:prstGeom>
        </p:spPr>
      </p:pic>
    </p:spTree>
    <p:extLst>
      <p:ext uri="{BB962C8B-B14F-4D97-AF65-F5344CB8AC3E}">
        <p14:creationId xmlns:p14="http://schemas.microsoft.com/office/powerpoint/2010/main" val="26821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style.rotation</p:attrName>
                                        </p:attrNameLst>
                                      </p:cBhvr>
                                      <p:tavLst>
                                        <p:tav tm="0">
                                          <p:val>
                                            <p:fltVal val="720"/>
                                          </p:val>
                                        </p:tav>
                                        <p:tav tm="100000">
                                          <p:val>
                                            <p:fltVal val="0"/>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567E3E-7BD6-5245-A4F7-6381DE391C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4073127"/>
            <a:ext cx="6858000" cy="420160"/>
          </a:xfrm>
        </p:spPr>
        <p:txBody>
          <a:bodyPr lIns="100584" rIns="118872" anchor="ctr"/>
          <a:lstStyle>
            <a:lvl1pPr marL="0" indent="0" algn="l">
              <a:buNone/>
              <a:defRPr sz="1800" spc="3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Title 1">
            <a:extLst>
              <a:ext uri="{FF2B5EF4-FFF2-40B4-BE49-F238E27FC236}">
                <a16:creationId xmlns:a16="http://schemas.microsoft.com/office/drawing/2014/main" id="{709C8166-036C-854E-96FA-B26ACAC7E81E}"/>
              </a:ext>
            </a:extLst>
          </p:cNvPr>
          <p:cNvSpPr>
            <a:spLocks noGrp="1"/>
          </p:cNvSpPr>
          <p:nvPr>
            <p:ph type="ctrTitle"/>
          </p:nvPr>
        </p:nvSpPr>
        <p:spPr>
          <a:xfrm>
            <a:off x="787395" y="1656126"/>
            <a:ext cx="6858000" cy="2330646"/>
          </a:xfrm>
        </p:spPr>
        <p:txBody>
          <a:bodyPr lIns="73152" rIns="0" anchor="b">
            <a:noAutofit/>
          </a:bodyPr>
          <a:lstStyle>
            <a:lvl1pPr algn="l">
              <a:defRPr sz="44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598087728"/>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2B95BF-7EA8-9747-AFBF-3D99E77ACC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3" name="Subtitle 2"/>
          <p:cNvSpPr>
            <a:spLocks noGrp="1"/>
          </p:cNvSpPr>
          <p:nvPr>
            <p:ph type="subTitle" idx="1"/>
          </p:nvPr>
        </p:nvSpPr>
        <p:spPr>
          <a:xfrm>
            <a:off x="793746" y="4073127"/>
            <a:ext cx="6858000" cy="420160"/>
          </a:xfrm>
        </p:spPr>
        <p:txBody>
          <a:bodyPr lIns="100584" rIns="118872" anchor="ctr"/>
          <a:lstStyle>
            <a:lvl1pPr marL="0" indent="0" algn="l">
              <a:buNone/>
              <a:defRPr sz="1800" spc="3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Title 1">
            <a:extLst>
              <a:ext uri="{FF2B5EF4-FFF2-40B4-BE49-F238E27FC236}">
                <a16:creationId xmlns:a16="http://schemas.microsoft.com/office/drawing/2014/main" id="{054900B2-A7BF-7845-9B7D-1ADF900A41A6}"/>
              </a:ext>
            </a:extLst>
          </p:cNvPr>
          <p:cNvSpPr>
            <a:spLocks noGrp="1"/>
          </p:cNvSpPr>
          <p:nvPr>
            <p:ph type="ctrTitle"/>
          </p:nvPr>
        </p:nvSpPr>
        <p:spPr>
          <a:xfrm>
            <a:off x="787395" y="1656126"/>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1047558124"/>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Dark Blue Spark">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581EED-33C1-8644-9194-28B05F1054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z="30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8" name="Graphic 7">
            <a:extLst>
              <a:ext uri="{FF2B5EF4-FFF2-40B4-BE49-F238E27FC236}">
                <a16:creationId xmlns:a16="http://schemas.microsoft.com/office/drawing/2014/main" id="{5BE6B57F-43B9-B34C-934D-FC74D0A89F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8747" y="363674"/>
            <a:ext cx="645679" cy="645679"/>
          </a:xfrm>
          <a:prstGeom prst="rect">
            <a:avLst/>
          </a:prstGeom>
        </p:spPr>
      </p:pic>
    </p:spTree>
    <p:extLst>
      <p:ext uri="{BB962C8B-B14F-4D97-AF65-F5344CB8AC3E}">
        <p14:creationId xmlns:p14="http://schemas.microsoft.com/office/powerpoint/2010/main" val="28159922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ark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BCAF5C-BDE8-1C42-B3E7-894131AB1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5173226"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B6EF972C-B50B-ED4E-A29F-1C9414A5499F}"/>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23933724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F7F4D5C-61A6-C945-BF3D-3C31EFAB31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700" y="530774"/>
            <a:ext cx="1233347" cy="1233347"/>
          </a:xfrm>
          <a:prstGeom prst="rect">
            <a:avLst/>
          </a:prstGeom>
        </p:spPr>
      </p:pic>
      <p:sp>
        <p:nvSpPr>
          <p:cNvPr id="8" name="Title 1">
            <a:extLst>
              <a:ext uri="{FF2B5EF4-FFF2-40B4-BE49-F238E27FC236}">
                <a16:creationId xmlns:a16="http://schemas.microsoft.com/office/drawing/2014/main" id="{86598C30-9231-624F-BC05-9201AE2B196B}"/>
              </a:ext>
            </a:extLst>
          </p:cNvPr>
          <p:cNvSpPr>
            <a:spLocks noGrp="1"/>
          </p:cNvSpPr>
          <p:nvPr>
            <p:ph type="title"/>
          </p:nvPr>
        </p:nvSpPr>
        <p:spPr>
          <a:xfrm>
            <a:off x="1808098" y="1764121"/>
            <a:ext cx="6467414" cy="957158"/>
          </a:xfrm>
        </p:spPr>
        <p:txBody>
          <a:bodyPr/>
          <a:lstStyle>
            <a:lvl1pPr>
              <a:defRPr sz="3000" spc="6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A63C1F4-4B2B-0445-A10F-936DA130F64C}"/>
              </a:ext>
            </a:extLst>
          </p:cNvPr>
          <p:cNvSpPr>
            <a:spLocks noGrp="1"/>
          </p:cNvSpPr>
          <p:nvPr>
            <p:ph idx="1"/>
          </p:nvPr>
        </p:nvSpPr>
        <p:spPr>
          <a:xfrm>
            <a:off x="1799043" y="2924987"/>
            <a:ext cx="6461553" cy="3382823"/>
          </a:xfrm>
        </p:spPr>
        <p:txBody>
          <a:bodyPr lIns="137160">
            <a:noAutofit/>
          </a:bodyPr>
          <a:lstStyle>
            <a:lvl1pPr marL="285750" indent="-285750" algn="l" defTabSz="685800" rtl="0" eaLnBrk="1" latinLnBrk="0" hangingPunct="1">
              <a:lnSpc>
                <a:spcPts val="2000"/>
              </a:lnSpc>
              <a:spcBef>
                <a:spcPts val="0"/>
              </a:spcBef>
              <a:spcAft>
                <a:spcPts val="900"/>
              </a:spcAft>
              <a:buClr>
                <a:schemeClr val="bg1"/>
              </a:buClr>
              <a:buFont typeface="Arial" panose="020B0604020202020204" pitchFamily="34" charset="0"/>
              <a:buChar cha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333004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DEAD1C0-0255-EF4E-A88B-E3585E2541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700" y="530774"/>
            <a:ext cx="1233347" cy="1233347"/>
          </a:xfrm>
          <a:prstGeom prst="rect">
            <a:avLst/>
          </a:prstGeom>
        </p:spPr>
      </p:pic>
      <p:sp>
        <p:nvSpPr>
          <p:cNvPr id="7" name="Title 1">
            <a:extLst>
              <a:ext uri="{FF2B5EF4-FFF2-40B4-BE49-F238E27FC236}">
                <a16:creationId xmlns:a16="http://schemas.microsoft.com/office/drawing/2014/main" id="{EEFC5B3C-7652-4E41-9E16-94460BAA3997}"/>
              </a:ext>
            </a:extLst>
          </p:cNvPr>
          <p:cNvSpPr>
            <a:spLocks noGrp="1"/>
          </p:cNvSpPr>
          <p:nvPr>
            <p:ph type="title"/>
          </p:nvPr>
        </p:nvSpPr>
        <p:spPr>
          <a:xfrm>
            <a:off x="1808098" y="1764121"/>
            <a:ext cx="6467414" cy="957158"/>
          </a:xfrm>
        </p:spPr>
        <p:txBody>
          <a:bodyPr/>
          <a:lstStyle>
            <a:lvl1pPr>
              <a:defRPr sz="30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8BD2631B-61F8-984E-95BE-8C75F09416D9}"/>
              </a:ext>
            </a:extLst>
          </p:cNvPr>
          <p:cNvSpPr>
            <a:spLocks noGrp="1"/>
          </p:cNvSpPr>
          <p:nvPr>
            <p:ph idx="1"/>
          </p:nvPr>
        </p:nvSpPr>
        <p:spPr>
          <a:xfrm>
            <a:off x="1799043" y="2924987"/>
            <a:ext cx="6461553" cy="3382823"/>
          </a:xfrm>
        </p:spPr>
        <p:txBody>
          <a:bodyPr lIns="137160">
            <a:noAutofit/>
          </a:bodyPr>
          <a:lstStyle>
            <a:lvl1pPr marL="285750" indent="-285750" algn="l" defTabSz="685800" rtl="0" eaLnBrk="1" latinLnBrk="0" hangingPunct="1">
              <a:lnSpc>
                <a:spcPts val="2000"/>
              </a:lnSpc>
              <a:spcBef>
                <a:spcPts val="0"/>
              </a:spcBef>
              <a:spcAft>
                <a:spcPts val="900"/>
              </a:spcAft>
              <a:buClr>
                <a:schemeClr val="bg1"/>
              </a:buClr>
              <a:buFont typeface="Arial" panose="020B0604020202020204" pitchFamily="34" charset="0"/>
              <a:buChar cha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78417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F453815-FEBF-DC49-B1EB-9A24D5A952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700" y="530774"/>
            <a:ext cx="1233347" cy="1233347"/>
          </a:xfrm>
          <a:prstGeom prst="rect">
            <a:avLst/>
          </a:prstGeom>
        </p:spPr>
      </p:pic>
      <p:sp>
        <p:nvSpPr>
          <p:cNvPr id="7" name="Title 1">
            <a:extLst>
              <a:ext uri="{FF2B5EF4-FFF2-40B4-BE49-F238E27FC236}">
                <a16:creationId xmlns:a16="http://schemas.microsoft.com/office/drawing/2014/main" id="{A9AAC5EA-27D8-E64C-98A3-1357BB8557BB}"/>
              </a:ext>
            </a:extLst>
          </p:cNvPr>
          <p:cNvSpPr>
            <a:spLocks noGrp="1"/>
          </p:cNvSpPr>
          <p:nvPr>
            <p:ph type="title"/>
          </p:nvPr>
        </p:nvSpPr>
        <p:spPr>
          <a:xfrm>
            <a:off x="1808098" y="1764121"/>
            <a:ext cx="6467414" cy="957158"/>
          </a:xfrm>
        </p:spPr>
        <p:txBody>
          <a:bodyPr/>
          <a:lstStyle>
            <a:lvl1pPr>
              <a:defRPr sz="30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7C9237F8-B724-4E41-B41B-8F0FC9E569C6}"/>
              </a:ext>
            </a:extLst>
          </p:cNvPr>
          <p:cNvSpPr>
            <a:spLocks noGrp="1"/>
          </p:cNvSpPr>
          <p:nvPr>
            <p:ph idx="1"/>
          </p:nvPr>
        </p:nvSpPr>
        <p:spPr>
          <a:xfrm>
            <a:off x="1799043" y="2924987"/>
            <a:ext cx="6461553" cy="3382823"/>
          </a:xfrm>
        </p:spPr>
        <p:txBody>
          <a:bodyPr lIns="137160">
            <a:noAutofit/>
          </a:bodyPr>
          <a:lstStyle>
            <a:lvl1pPr marL="285750" indent="-285750" algn="l" defTabSz="685800" rtl="0" eaLnBrk="1" latinLnBrk="0" hangingPunct="1">
              <a:lnSpc>
                <a:spcPts val="2000"/>
              </a:lnSpc>
              <a:spcBef>
                <a:spcPts val="0"/>
              </a:spcBef>
              <a:spcAft>
                <a:spcPts val="900"/>
              </a:spcAft>
              <a:buClr>
                <a:schemeClr val="bg1"/>
              </a:buClr>
              <a:buFont typeface="Arial" panose="020B0604020202020204" pitchFamily="34" charset="0"/>
              <a:buChar cha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43655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D2410CE-F642-C241-B639-48B8FBEB57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700" y="530774"/>
            <a:ext cx="1233347" cy="1233347"/>
          </a:xfrm>
          <a:prstGeom prst="rect">
            <a:avLst/>
          </a:prstGeom>
        </p:spPr>
      </p:pic>
      <p:sp>
        <p:nvSpPr>
          <p:cNvPr id="7" name="Title 1">
            <a:extLst>
              <a:ext uri="{FF2B5EF4-FFF2-40B4-BE49-F238E27FC236}">
                <a16:creationId xmlns:a16="http://schemas.microsoft.com/office/drawing/2014/main" id="{E42319F8-4E6E-B94D-AD9C-850EA8609829}"/>
              </a:ext>
            </a:extLst>
          </p:cNvPr>
          <p:cNvSpPr>
            <a:spLocks noGrp="1"/>
          </p:cNvSpPr>
          <p:nvPr>
            <p:ph type="title"/>
          </p:nvPr>
        </p:nvSpPr>
        <p:spPr>
          <a:xfrm>
            <a:off x="1808098" y="1764121"/>
            <a:ext cx="6467414" cy="957158"/>
          </a:xfrm>
        </p:spPr>
        <p:txBody>
          <a:bodyPr/>
          <a:lstStyle>
            <a:lvl1pPr>
              <a:defRPr sz="30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CB5534B-F77F-D148-B1C3-1DA4FB1FAA2F}"/>
              </a:ext>
            </a:extLst>
          </p:cNvPr>
          <p:cNvSpPr>
            <a:spLocks noGrp="1"/>
          </p:cNvSpPr>
          <p:nvPr>
            <p:ph idx="1"/>
          </p:nvPr>
        </p:nvSpPr>
        <p:spPr>
          <a:xfrm>
            <a:off x="1799043" y="2924987"/>
            <a:ext cx="6461553" cy="3382823"/>
          </a:xfrm>
        </p:spPr>
        <p:txBody>
          <a:bodyPr lIns="137160">
            <a:noAutofit/>
          </a:bodyPr>
          <a:lstStyle>
            <a:lvl1pPr marL="285750" indent="-285750" algn="l" defTabSz="685800" rtl="0" eaLnBrk="1" latinLnBrk="0" hangingPunct="1">
              <a:lnSpc>
                <a:spcPts val="2000"/>
              </a:lnSpc>
              <a:spcBef>
                <a:spcPts val="0"/>
              </a:spcBef>
              <a:spcAft>
                <a:spcPts val="900"/>
              </a:spcAft>
              <a:buClr>
                <a:schemeClr val="bg2"/>
              </a:buClr>
              <a:buFont typeface="Arial" panose="020B0604020202020204" pitchFamily="34" charset="0"/>
              <a:buChar cha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00583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7C7730D-D045-9742-BF20-724C9A6CC6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700" y="530774"/>
            <a:ext cx="1233347" cy="1233347"/>
          </a:xfrm>
          <a:prstGeom prst="rect">
            <a:avLst/>
          </a:prstGeom>
        </p:spPr>
      </p:pic>
      <p:sp>
        <p:nvSpPr>
          <p:cNvPr id="7" name="Title 1">
            <a:extLst>
              <a:ext uri="{FF2B5EF4-FFF2-40B4-BE49-F238E27FC236}">
                <a16:creationId xmlns:a16="http://schemas.microsoft.com/office/drawing/2014/main" id="{1DCF5BFB-4D4E-FC4A-BF8B-4AFA797EF820}"/>
              </a:ext>
            </a:extLst>
          </p:cNvPr>
          <p:cNvSpPr>
            <a:spLocks noGrp="1"/>
          </p:cNvSpPr>
          <p:nvPr>
            <p:ph type="title"/>
          </p:nvPr>
        </p:nvSpPr>
        <p:spPr>
          <a:xfrm>
            <a:off x="1808098" y="1764121"/>
            <a:ext cx="6467414" cy="957158"/>
          </a:xfrm>
        </p:spPr>
        <p:txBody>
          <a:bodyPr/>
          <a:lstStyle>
            <a:lvl1pPr>
              <a:defRPr sz="30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6784B4C1-D46B-8A4C-A93E-5453455342D7}"/>
              </a:ext>
            </a:extLst>
          </p:cNvPr>
          <p:cNvSpPr>
            <a:spLocks noGrp="1"/>
          </p:cNvSpPr>
          <p:nvPr>
            <p:ph idx="1"/>
          </p:nvPr>
        </p:nvSpPr>
        <p:spPr>
          <a:xfrm>
            <a:off x="1799043" y="2924987"/>
            <a:ext cx="6461553" cy="3382823"/>
          </a:xfrm>
        </p:spPr>
        <p:txBody>
          <a:bodyPr lIns="137160">
            <a:noAutofit/>
          </a:bodyPr>
          <a:lstStyle>
            <a:lvl1pPr marL="285750" indent="-285750" algn="l" defTabSz="685800" rtl="0" eaLnBrk="1" latinLnBrk="0" hangingPunct="1">
              <a:lnSpc>
                <a:spcPts val="2000"/>
              </a:lnSpc>
              <a:spcBef>
                <a:spcPts val="0"/>
              </a:spcBef>
              <a:spcAft>
                <a:spcPts val="900"/>
              </a:spcAft>
              <a:buClr>
                <a:schemeClr val="bg1"/>
              </a:buClr>
              <a:buFont typeface="Arial" panose="020B0604020202020204" pitchFamily="34" charset="0"/>
              <a:buChar cha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54372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um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832DAD-02E4-C342-BFBC-9A1778EA11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z="30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8" name="Graphic 7">
            <a:extLst>
              <a:ext uri="{FF2B5EF4-FFF2-40B4-BE49-F238E27FC236}">
                <a16:creationId xmlns:a16="http://schemas.microsoft.com/office/drawing/2014/main" id="{49B8F2D3-789B-584C-8A6C-5A2FCBD233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8747" y="363674"/>
            <a:ext cx="645679" cy="645679"/>
          </a:xfrm>
          <a:prstGeom prst="rect">
            <a:avLst/>
          </a:prstGeom>
        </p:spPr>
      </p:pic>
      <p:sp>
        <p:nvSpPr>
          <p:cNvPr id="9" name="Content Placeholder 2">
            <a:extLst>
              <a:ext uri="{FF2B5EF4-FFF2-40B4-BE49-F238E27FC236}">
                <a16:creationId xmlns:a16="http://schemas.microsoft.com/office/drawing/2014/main" id="{BF818039-EBDA-D341-BE81-963960DB47D9}"/>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5187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Light Blu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428476B-1F4B-5141-BDCE-D69DC87BAD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3283" y="2667705"/>
            <a:ext cx="1148856" cy="1194810"/>
          </a:xfrm>
          <a:prstGeom prst="rect">
            <a:avLst/>
          </a:prstGeom>
        </p:spPr>
      </p:pic>
      <p:pic>
        <p:nvPicPr>
          <p:cNvPr id="11" name="Graphic 10">
            <a:extLst>
              <a:ext uri="{FF2B5EF4-FFF2-40B4-BE49-F238E27FC236}">
                <a16:creationId xmlns:a16="http://schemas.microsoft.com/office/drawing/2014/main" id="{25F8D887-6FA3-404E-ABBF-F51784307E5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8991" y="2667705"/>
            <a:ext cx="1148856" cy="1194810"/>
          </a:xfrm>
          <a:prstGeom prst="rect">
            <a:avLst/>
          </a:prstGeom>
        </p:spPr>
      </p:pic>
      <p:pic>
        <p:nvPicPr>
          <p:cNvPr id="12" name="Graphic 11">
            <a:extLst>
              <a:ext uri="{FF2B5EF4-FFF2-40B4-BE49-F238E27FC236}">
                <a16:creationId xmlns:a16="http://schemas.microsoft.com/office/drawing/2014/main" id="{99A12BCA-1D91-8745-86B3-90E89A2FEE7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7940" y="2667705"/>
            <a:ext cx="1148856" cy="1194810"/>
          </a:xfrm>
          <a:prstGeom prst="rect">
            <a:avLst/>
          </a:prstGeom>
        </p:spPr>
      </p:pic>
      <p:pic>
        <p:nvPicPr>
          <p:cNvPr id="13" name="Graphic 12">
            <a:extLst>
              <a:ext uri="{FF2B5EF4-FFF2-40B4-BE49-F238E27FC236}">
                <a16:creationId xmlns:a16="http://schemas.microsoft.com/office/drawing/2014/main" id="{127BCAE5-91CC-9C47-89C1-4AA376198F9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6969" y="2667705"/>
            <a:ext cx="1148856" cy="1194810"/>
          </a:xfrm>
          <a:prstGeom prst="rect">
            <a:avLst/>
          </a:prstGeom>
        </p:spPr>
      </p:pic>
      <p:pic>
        <p:nvPicPr>
          <p:cNvPr id="14" name="Graphic 13">
            <a:extLst>
              <a:ext uri="{FF2B5EF4-FFF2-40B4-BE49-F238E27FC236}">
                <a16:creationId xmlns:a16="http://schemas.microsoft.com/office/drawing/2014/main" id="{8C88E095-1D28-2C44-BEC1-A5CBD132127D}"/>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3812" y="2667705"/>
            <a:ext cx="1148856" cy="1194810"/>
          </a:xfrm>
          <a:prstGeom prst="rect">
            <a:avLst/>
          </a:prstGeom>
        </p:spPr>
      </p:pic>
      <p:pic>
        <p:nvPicPr>
          <p:cNvPr id="15" name="Graphic 14">
            <a:extLst>
              <a:ext uri="{FF2B5EF4-FFF2-40B4-BE49-F238E27FC236}">
                <a16:creationId xmlns:a16="http://schemas.microsoft.com/office/drawing/2014/main" id="{D43FFC9D-1598-E44A-968E-E28F358F0ED5}"/>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51118" y="2667705"/>
            <a:ext cx="1148856" cy="1194810"/>
          </a:xfrm>
          <a:prstGeom prst="rect">
            <a:avLst/>
          </a:prstGeom>
        </p:spPr>
      </p:pic>
    </p:spTree>
    <p:extLst>
      <p:ext uri="{BB962C8B-B14F-4D97-AF65-F5344CB8AC3E}">
        <p14:creationId xmlns:p14="http://schemas.microsoft.com/office/powerpoint/2010/main" val="42243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style.rotation</p:attrName>
                                        </p:attrNameLst>
                                      </p:cBhvr>
                                      <p:tavLst>
                                        <p:tav tm="0">
                                          <p:val>
                                            <p:fltVal val="720"/>
                                          </p:val>
                                        </p:tav>
                                        <p:tav tm="100000">
                                          <p:val>
                                            <p:fltVal val="0"/>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ht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99E15A2-25F9-A04A-B77F-D6E63D15C6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8" name="Graphic 7">
            <a:extLst>
              <a:ext uri="{FF2B5EF4-FFF2-40B4-BE49-F238E27FC236}">
                <a16:creationId xmlns:a16="http://schemas.microsoft.com/office/drawing/2014/main" id="{2A3F9ABE-C763-084F-A9E2-1C22F032CB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8747" y="363674"/>
            <a:ext cx="645679" cy="645679"/>
          </a:xfrm>
          <a:prstGeom prst="rect">
            <a:avLst/>
          </a:prstGeom>
        </p:spPr>
      </p:pic>
      <p:sp>
        <p:nvSpPr>
          <p:cNvPr id="9" name="Content Placeholder 2">
            <a:extLst>
              <a:ext uri="{FF2B5EF4-FFF2-40B4-BE49-F238E27FC236}">
                <a16:creationId xmlns:a16="http://schemas.microsoft.com/office/drawing/2014/main" id="{2A2CA0BF-95CE-A94E-A95F-3CF4D86AB4C4}"/>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57691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8" name="Graphic 7">
            <a:extLst>
              <a:ext uri="{FF2B5EF4-FFF2-40B4-BE49-F238E27FC236}">
                <a16:creationId xmlns:a16="http://schemas.microsoft.com/office/drawing/2014/main" id="{E8A28B34-5238-AE4C-A9D0-1334B213BF6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8747" y="363674"/>
            <a:ext cx="645679" cy="645679"/>
          </a:xfrm>
          <a:prstGeom prst="rect">
            <a:avLst/>
          </a:prstGeom>
        </p:spPr>
      </p:pic>
      <p:sp>
        <p:nvSpPr>
          <p:cNvPr id="9" name="Content Placeholder 2">
            <a:extLst>
              <a:ext uri="{FF2B5EF4-FFF2-40B4-BE49-F238E27FC236}">
                <a16:creationId xmlns:a16="http://schemas.microsoft.com/office/drawing/2014/main" id="{FDCF4BB2-379E-9246-B6DB-272B956BBF8B}"/>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74524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5CE45E9-1CFF-9647-BCB4-DDFA8842F9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8" name="Graphic 7">
            <a:extLst>
              <a:ext uri="{FF2B5EF4-FFF2-40B4-BE49-F238E27FC236}">
                <a16:creationId xmlns:a16="http://schemas.microsoft.com/office/drawing/2014/main" id="{A519B4EF-0771-854A-9316-14849E175D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8747" y="363674"/>
            <a:ext cx="645679" cy="645679"/>
          </a:xfrm>
          <a:prstGeom prst="rect">
            <a:avLst/>
          </a:prstGeom>
        </p:spPr>
      </p:pic>
      <p:sp>
        <p:nvSpPr>
          <p:cNvPr id="9" name="Content Placeholder 2">
            <a:extLst>
              <a:ext uri="{FF2B5EF4-FFF2-40B4-BE49-F238E27FC236}">
                <a16:creationId xmlns:a16="http://schemas.microsoft.com/office/drawing/2014/main" id="{527F660D-B2BA-7C49-B085-EFC5A96782F6}"/>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79021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9B67EF6-36E5-F847-97D2-E60A35F8EE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Content Placeholder 2">
            <a:extLst>
              <a:ext uri="{FF2B5EF4-FFF2-40B4-BE49-F238E27FC236}">
                <a16:creationId xmlns:a16="http://schemas.microsoft.com/office/drawing/2014/main" id="{0E08CF34-D235-084A-A164-38A00D08E3ED}"/>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78294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dium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6373FA3-8D2F-CB42-ADA6-742EC0FE75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Content Placeholder 2">
            <a:extLst>
              <a:ext uri="{FF2B5EF4-FFF2-40B4-BE49-F238E27FC236}">
                <a16:creationId xmlns:a16="http://schemas.microsoft.com/office/drawing/2014/main" id="{40F19E15-0587-294C-AA30-DD5D4E1900E3}"/>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92190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21684F-39D5-544C-9E88-AAE05040E0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Content Placeholder 2">
            <a:extLst>
              <a:ext uri="{FF2B5EF4-FFF2-40B4-BE49-F238E27FC236}">
                <a16:creationId xmlns:a16="http://schemas.microsoft.com/office/drawing/2014/main" id="{C47BBEBE-FED2-934F-BC95-F547EF648D82}"/>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901503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904F23-CD26-2347-9E9C-5934ECC776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Content Placeholder 2">
            <a:extLst>
              <a:ext uri="{FF2B5EF4-FFF2-40B4-BE49-F238E27FC236}">
                <a16:creationId xmlns:a16="http://schemas.microsoft.com/office/drawing/2014/main" id="{92394C4A-F677-CD4F-8450-4B861A8EB8A0}"/>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39098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6D25FE-D224-F64D-AE68-34237CE029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 name="Title 1"/>
          <p:cNvSpPr>
            <a:spLocks noGrp="1"/>
          </p:cNvSpPr>
          <p:nvPr>
            <p:ph type="title"/>
          </p:nvPr>
        </p:nvSpPr>
        <p:spPr/>
        <p:txBody>
          <a:bodyPr/>
          <a:lstStyle>
            <a:lvl1pPr>
              <a:defRPr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Content Placeholder 2">
            <a:extLst>
              <a:ext uri="{FF2B5EF4-FFF2-40B4-BE49-F238E27FC236}">
                <a16:creationId xmlns:a16="http://schemas.microsoft.com/office/drawing/2014/main" id="{DE9BD5BC-47D5-9A45-9D2A-283A7FB2C3EB}"/>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72085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Dark 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2887-4D42-DB4E-980A-5FE8B56A319D}"/>
              </a:ext>
            </a:extLst>
          </p:cNvPr>
          <p:cNvSpPr>
            <a:spLocks noGrp="1"/>
          </p:cNvSpPr>
          <p:nvPr>
            <p:ph type="title"/>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6969DE68-53C3-D045-B82E-45BCC6FFB37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5" name="Content Placeholder 2">
            <a:extLst>
              <a:ext uri="{FF2B5EF4-FFF2-40B4-BE49-F238E27FC236}">
                <a16:creationId xmlns:a16="http://schemas.microsoft.com/office/drawing/2014/main" id="{9124846D-7D81-9649-ABDD-3FF269B6053C}"/>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6985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Medium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4FCB-1AFC-D746-854D-A93F629B98C7}"/>
              </a:ext>
            </a:extLst>
          </p:cNvPr>
          <p:cNvSpPr>
            <a:spLocks noGrp="1"/>
          </p:cNvSpPr>
          <p:nvPr>
            <p:ph type="title"/>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86E35130-644A-9A49-A923-EC587F4E05D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5" name="Content Placeholder 2">
            <a:extLst>
              <a:ext uri="{FF2B5EF4-FFF2-40B4-BE49-F238E27FC236}">
                <a16:creationId xmlns:a16="http://schemas.microsoft.com/office/drawing/2014/main" id="{5A3397F3-F0BD-5C46-9B65-FCF7FF7CA07C}"/>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74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Yellow">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78B9715-1F32-0843-A467-BFB76695D5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3283" y="2667705"/>
            <a:ext cx="1148856" cy="1194810"/>
          </a:xfrm>
          <a:prstGeom prst="rect">
            <a:avLst/>
          </a:prstGeom>
        </p:spPr>
      </p:pic>
      <p:pic>
        <p:nvPicPr>
          <p:cNvPr id="10" name="Graphic 9">
            <a:extLst>
              <a:ext uri="{FF2B5EF4-FFF2-40B4-BE49-F238E27FC236}">
                <a16:creationId xmlns:a16="http://schemas.microsoft.com/office/drawing/2014/main" id="{8E112805-E8CB-E74C-8316-D5FC5B11FD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8991" y="2667705"/>
            <a:ext cx="1148856" cy="1194810"/>
          </a:xfrm>
          <a:prstGeom prst="rect">
            <a:avLst/>
          </a:prstGeom>
        </p:spPr>
      </p:pic>
      <p:pic>
        <p:nvPicPr>
          <p:cNvPr id="11" name="Graphic 10">
            <a:extLst>
              <a:ext uri="{FF2B5EF4-FFF2-40B4-BE49-F238E27FC236}">
                <a16:creationId xmlns:a16="http://schemas.microsoft.com/office/drawing/2014/main" id="{FE806099-97E5-FB48-84E7-B57E0589206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7940" y="2667705"/>
            <a:ext cx="1148856" cy="1194810"/>
          </a:xfrm>
          <a:prstGeom prst="rect">
            <a:avLst/>
          </a:prstGeom>
        </p:spPr>
      </p:pic>
      <p:pic>
        <p:nvPicPr>
          <p:cNvPr id="12" name="Graphic 11">
            <a:extLst>
              <a:ext uri="{FF2B5EF4-FFF2-40B4-BE49-F238E27FC236}">
                <a16:creationId xmlns:a16="http://schemas.microsoft.com/office/drawing/2014/main" id="{975C24AD-D85D-7B4A-8C12-642F23A9B3C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6969" y="2667705"/>
            <a:ext cx="1148856" cy="1194810"/>
          </a:xfrm>
          <a:prstGeom prst="rect">
            <a:avLst/>
          </a:prstGeom>
        </p:spPr>
      </p:pic>
      <p:pic>
        <p:nvPicPr>
          <p:cNvPr id="13" name="Graphic 12">
            <a:extLst>
              <a:ext uri="{FF2B5EF4-FFF2-40B4-BE49-F238E27FC236}">
                <a16:creationId xmlns:a16="http://schemas.microsoft.com/office/drawing/2014/main" id="{12DA4426-49B5-134C-95F5-154B4BE7A60C}"/>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3812" y="2667705"/>
            <a:ext cx="1148856" cy="1194810"/>
          </a:xfrm>
          <a:prstGeom prst="rect">
            <a:avLst/>
          </a:prstGeom>
        </p:spPr>
      </p:pic>
      <p:pic>
        <p:nvPicPr>
          <p:cNvPr id="14" name="Graphic 13">
            <a:extLst>
              <a:ext uri="{FF2B5EF4-FFF2-40B4-BE49-F238E27FC236}">
                <a16:creationId xmlns:a16="http://schemas.microsoft.com/office/drawing/2014/main" id="{DBDAE8AC-9429-A84E-AAC1-77BC28076248}"/>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51118" y="2667705"/>
            <a:ext cx="1148856" cy="1194810"/>
          </a:xfrm>
          <a:prstGeom prst="rect">
            <a:avLst/>
          </a:prstGeom>
        </p:spPr>
      </p:pic>
    </p:spTree>
    <p:extLst>
      <p:ext uri="{BB962C8B-B14F-4D97-AF65-F5344CB8AC3E}">
        <p14:creationId xmlns:p14="http://schemas.microsoft.com/office/powerpoint/2010/main" val="12173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style.rotation</p:attrName>
                                        </p:attrNameLst>
                                      </p:cBhvr>
                                      <p:tavLst>
                                        <p:tav tm="0">
                                          <p:val>
                                            <p:fltVal val="720"/>
                                          </p:val>
                                        </p:tav>
                                        <p:tav tm="100000">
                                          <p:val>
                                            <p:fltVal val="0"/>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Ligh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4037-F952-5445-9715-AF03C93C549F}"/>
              </a:ext>
            </a:extLst>
          </p:cNvPr>
          <p:cNvSpPr>
            <a:spLocks noGrp="1"/>
          </p:cNvSpPr>
          <p:nvPr>
            <p:ph type="title"/>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6CDA4D4D-9A1A-1E43-91D6-8816B183C00C}"/>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5" name="Content Placeholder 2">
            <a:extLst>
              <a:ext uri="{FF2B5EF4-FFF2-40B4-BE49-F238E27FC236}">
                <a16:creationId xmlns:a16="http://schemas.microsoft.com/office/drawing/2014/main" id="{818AA051-4E53-F24E-8204-194267D21D14}"/>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801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E4A9-F1FB-E04E-B0E6-9AB92A417FC9}"/>
              </a:ext>
            </a:extLst>
          </p:cNvPr>
          <p:cNvSpPr>
            <a:spLocks noGrp="1"/>
          </p:cNvSpPr>
          <p:nvPr>
            <p:ph type="title"/>
          </p:nvPr>
        </p:nvSpPr>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258B986C-C35E-074E-9F04-AECB87EDADD7}"/>
              </a:ext>
            </a:extLst>
          </p:cNvPr>
          <p:cNvSpPr>
            <a:spLocks noGrp="1"/>
          </p:cNvSpPr>
          <p:nvPr>
            <p:ph type="sldNum" sz="quarter" idx="11"/>
          </p:nvPr>
        </p:nvSpPr>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5" name="Content Placeholder 2">
            <a:extLst>
              <a:ext uri="{FF2B5EF4-FFF2-40B4-BE49-F238E27FC236}">
                <a16:creationId xmlns:a16="http://schemas.microsoft.com/office/drawing/2014/main" id="{010DA127-AF51-E04C-A81B-1100EE32171D}"/>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831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C8C-2765-D341-8547-E4D1E02D89B9}"/>
              </a:ext>
            </a:extLst>
          </p:cNvPr>
          <p:cNvSpPr>
            <a:spLocks noGrp="1"/>
          </p:cNvSpPr>
          <p:nvPr>
            <p:ph type="title"/>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530000EB-28DE-3B4E-8CC4-711AB3EDB9B2}"/>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5" name="Content Placeholder 2">
            <a:extLst>
              <a:ext uri="{FF2B5EF4-FFF2-40B4-BE49-F238E27FC236}">
                <a16:creationId xmlns:a16="http://schemas.microsoft.com/office/drawing/2014/main" id="{731A8926-5C48-D848-9DE3-63A2265FF8B8}"/>
              </a:ext>
            </a:extLst>
          </p:cNvPr>
          <p:cNvSpPr>
            <a:spLocks noGrp="1"/>
          </p:cNvSpPr>
          <p:nvPr>
            <p:ph idx="1"/>
          </p:nvPr>
        </p:nvSpPr>
        <p:spPr>
          <a:xfrm>
            <a:off x="539496" y="1691640"/>
            <a:ext cx="7702637" cy="4131643"/>
          </a:xfrm>
        </p:spPr>
        <p:txBody>
          <a:bodyPr lIns="137160">
            <a:noAutofit/>
          </a:bodyPr>
          <a:lstStyle>
            <a:lvl1pPr marL="233363" indent="-233363"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9239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BCAF5C-BDE8-1C42-B3E7-894131AB1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5173226"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B6EF972C-B50B-ED4E-A29F-1C9414A5499F}"/>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09561721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ium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051BA43-3BF1-3244-A793-77032866EF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60C1D3EC-1C1B-964D-9B50-6F0CCE184F1E}"/>
              </a:ext>
            </a:extLst>
          </p:cNvPr>
          <p:cNvSpPr>
            <a:spLocks noGrp="1"/>
          </p:cNvSpPr>
          <p:nvPr>
            <p:ph type="title"/>
          </p:nvPr>
        </p:nvSpPr>
        <p:spPr>
          <a:xfrm>
            <a:off x="5173226"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72130C70-FB99-C445-B802-CEA7895C9220}"/>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671FFCA3-733B-AA4D-B18B-EA532E5A4435}"/>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46793567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ight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F5EEBD3-0571-254A-A4B9-D401CA9919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10" name="Title 1">
            <a:extLst>
              <a:ext uri="{FF2B5EF4-FFF2-40B4-BE49-F238E27FC236}">
                <a16:creationId xmlns:a16="http://schemas.microsoft.com/office/drawing/2014/main" id="{4B02F389-9F50-8F4A-93C8-322C2132FFAB}"/>
              </a:ext>
            </a:extLst>
          </p:cNvPr>
          <p:cNvSpPr>
            <a:spLocks noGrp="1"/>
          </p:cNvSpPr>
          <p:nvPr>
            <p:ph type="title"/>
          </p:nvPr>
        </p:nvSpPr>
        <p:spPr>
          <a:xfrm>
            <a:off x="5173226"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A07B1CF8-EB82-C044-A5D8-6B3DF1B84DA0}"/>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2" name="Picture Placeholder 8">
            <a:extLst>
              <a:ext uri="{FF2B5EF4-FFF2-40B4-BE49-F238E27FC236}">
                <a16:creationId xmlns:a16="http://schemas.microsoft.com/office/drawing/2014/main" id="{FB923C37-9867-1541-A509-961AAF156DD8}"/>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68738556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Yellow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B1AF8E6-D809-2740-95CF-8D273F892AC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10" name="Title 1">
            <a:extLst>
              <a:ext uri="{FF2B5EF4-FFF2-40B4-BE49-F238E27FC236}">
                <a16:creationId xmlns:a16="http://schemas.microsoft.com/office/drawing/2014/main" id="{3A3113C1-F776-2140-89F3-4B8AD40BA1F6}"/>
              </a:ext>
            </a:extLst>
          </p:cNvPr>
          <p:cNvSpPr>
            <a:spLocks noGrp="1"/>
          </p:cNvSpPr>
          <p:nvPr>
            <p:ph type="title"/>
          </p:nvPr>
        </p:nvSpPr>
        <p:spPr>
          <a:xfrm>
            <a:off x="5173226"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E282BBA1-7B72-0345-9629-D35CE4F5B795}"/>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B0AAE95C-C437-4944-8E09-3257E80D544F}"/>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9421856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C0886DA-9299-EA45-AB5D-13E0679401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4" name="Title 1">
            <a:extLst>
              <a:ext uri="{FF2B5EF4-FFF2-40B4-BE49-F238E27FC236}">
                <a16:creationId xmlns:a16="http://schemas.microsoft.com/office/drawing/2014/main" id="{84CD6538-34D2-F545-ABCE-C86B579A956B}"/>
              </a:ext>
            </a:extLst>
          </p:cNvPr>
          <p:cNvSpPr>
            <a:spLocks noGrp="1"/>
          </p:cNvSpPr>
          <p:nvPr>
            <p:ph type="title"/>
          </p:nvPr>
        </p:nvSpPr>
        <p:spPr>
          <a:xfrm>
            <a:off x="5173226"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947B2496-E7EB-4945-B661-4CE905CCA1D8}"/>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F2288E85-A8B3-6E49-A761-CFC9C7A7AC01}"/>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2206761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rk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C347B2-544A-0644-8071-9A48C199A7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546869"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537815"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C31C3E1-661E-084F-8A02-E1432F11A1FD}"/>
              </a:ext>
            </a:extLst>
          </p:cNvPr>
          <p:cNvSpPr>
            <a:spLocks noGrp="1"/>
          </p:cNvSpPr>
          <p:nvPr>
            <p:ph type="pic" sz="quarter" idx="13"/>
          </p:nvPr>
        </p:nvSpPr>
        <p:spPr>
          <a:xfrm>
            <a:off x="457200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53486797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dium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B0D4E6-3E91-574C-B5DA-7E7E0CD72B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9" name="Title 1">
            <a:extLst>
              <a:ext uri="{FF2B5EF4-FFF2-40B4-BE49-F238E27FC236}">
                <a16:creationId xmlns:a16="http://schemas.microsoft.com/office/drawing/2014/main" id="{1C086EF6-5296-B045-A54F-1504DE542878}"/>
              </a:ext>
            </a:extLst>
          </p:cNvPr>
          <p:cNvSpPr>
            <a:spLocks noGrp="1"/>
          </p:cNvSpPr>
          <p:nvPr>
            <p:ph type="title"/>
          </p:nvPr>
        </p:nvSpPr>
        <p:spPr>
          <a:xfrm>
            <a:off x="546869"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6" name="Content Placeholder 2">
            <a:extLst>
              <a:ext uri="{FF2B5EF4-FFF2-40B4-BE49-F238E27FC236}">
                <a16:creationId xmlns:a16="http://schemas.microsoft.com/office/drawing/2014/main" id="{FB86740C-0B28-F844-B152-56E2EC34BD6F}"/>
              </a:ext>
            </a:extLst>
          </p:cNvPr>
          <p:cNvSpPr>
            <a:spLocks noGrp="1"/>
          </p:cNvSpPr>
          <p:nvPr>
            <p:ph idx="1"/>
          </p:nvPr>
        </p:nvSpPr>
        <p:spPr>
          <a:xfrm>
            <a:off x="537815"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DE975A0-C0D2-D743-BB50-FC007E34586B}"/>
              </a:ext>
            </a:extLst>
          </p:cNvPr>
          <p:cNvSpPr>
            <a:spLocks noGrp="1"/>
          </p:cNvSpPr>
          <p:nvPr>
            <p:ph type="pic" sz="quarter" idx="13"/>
          </p:nvPr>
        </p:nvSpPr>
        <p:spPr>
          <a:xfrm>
            <a:off x="457200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1880757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Red">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43D1024-CE7A-2A46-8859-8915968B5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3283" y="2667705"/>
            <a:ext cx="1148856" cy="1194810"/>
          </a:xfrm>
          <a:prstGeom prst="rect">
            <a:avLst/>
          </a:prstGeom>
        </p:spPr>
      </p:pic>
      <p:pic>
        <p:nvPicPr>
          <p:cNvPr id="10" name="Graphic 9">
            <a:extLst>
              <a:ext uri="{FF2B5EF4-FFF2-40B4-BE49-F238E27FC236}">
                <a16:creationId xmlns:a16="http://schemas.microsoft.com/office/drawing/2014/main" id="{2A56730E-AF30-0846-878C-1B7D5CF430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8991" y="2667705"/>
            <a:ext cx="1148856" cy="1194810"/>
          </a:xfrm>
          <a:prstGeom prst="rect">
            <a:avLst/>
          </a:prstGeom>
        </p:spPr>
      </p:pic>
      <p:pic>
        <p:nvPicPr>
          <p:cNvPr id="11" name="Graphic 10">
            <a:extLst>
              <a:ext uri="{FF2B5EF4-FFF2-40B4-BE49-F238E27FC236}">
                <a16:creationId xmlns:a16="http://schemas.microsoft.com/office/drawing/2014/main" id="{9B959704-9557-5D4A-ADDF-E029355F003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7940" y="2667705"/>
            <a:ext cx="1148856" cy="1194810"/>
          </a:xfrm>
          <a:prstGeom prst="rect">
            <a:avLst/>
          </a:prstGeom>
        </p:spPr>
      </p:pic>
      <p:pic>
        <p:nvPicPr>
          <p:cNvPr id="12" name="Graphic 11">
            <a:extLst>
              <a:ext uri="{FF2B5EF4-FFF2-40B4-BE49-F238E27FC236}">
                <a16:creationId xmlns:a16="http://schemas.microsoft.com/office/drawing/2014/main" id="{20A51A06-4EE5-324D-90D1-4CA6F606DC1E}"/>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6969" y="2667705"/>
            <a:ext cx="1148856" cy="1194810"/>
          </a:xfrm>
          <a:prstGeom prst="rect">
            <a:avLst/>
          </a:prstGeom>
        </p:spPr>
      </p:pic>
      <p:pic>
        <p:nvPicPr>
          <p:cNvPr id="13" name="Graphic 12">
            <a:extLst>
              <a:ext uri="{FF2B5EF4-FFF2-40B4-BE49-F238E27FC236}">
                <a16:creationId xmlns:a16="http://schemas.microsoft.com/office/drawing/2014/main" id="{1E2EAEB5-5F47-7446-A6D5-912C9A7E8BDD}"/>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3812" y="2667705"/>
            <a:ext cx="1148856" cy="1194810"/>
          </a:xfrm>
          <a:prstGeom prst="rect">
            <a:avLst/>
          </a:prstGeom>
        </p:spPr>
      </p:pic>
      <p:pic>
        <p:nvPicPr>
          <p:cNvPr id="14" name="Graphic 13">
            <a:extLst>
              <a:ext uri="{FF2B5EF4-FFF2-40B4-BE49-F238E27FC236}">
                <a16:creationId xmlns:a16="http://schemas.microsoft.com/office/drawing/2014/main" id="{9B02C79A-4581-844A-BFF3-25C3B432E0DB}"/>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51118" y="2667705"/>
            <a:ext cx="1148856" cy="1194810"/>
          </a:xfrm>
          <a:prstGeom prst="rect">
            <a:avLst/>
          </a:prstGeom>
        </p:spPr>
      </p:pic>
    </p:spTree>
    <p:extLst>
      <p:ext uri="{BB962C8B-B14F-4D97-AF65-F5344CB8AC3E}">
        <p14:creationId xmlns:p14="http://schemas.microsoft.com/office/powerpoint/2010/main" val="2492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style.rotation</p:attrName>
                                        </p:attrNameLst>
                                      </p:cBhvr>
                                      <p:tavLst>
                                        <p:tav tm="0">
                                          <p:val>
                                            <p:fltVal val="720"/>
                                          </p:val>
                                        </p:tav>
                                        <p:tav tm="100000">
                                          <p:val>
                                            <p:fltVal val="0"/>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ight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4B939A9-82D2-5742-8CEF-F5C37AF125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9" name="Title 1">
            <a:extLst>
              <a:ext uri="{FF2B5EF4-FFF2-40B4-BE49-F238E27FC236}">
                <a16:creationId xmlns:a16="http://schemas.microsoft.com/office/drawing/2014/main" id="{7579BF84-EFD6-354C-AECA-82C6C053D25D}"/>
              </a:ext>
            </a:extLst>
          </p:cNvPr>
          <p:cNvSpPr>
            <a:spLocks noGrp="1"/>
          </p:cNvSpPr>
          <p:nvPr>
            <p:ph type="title"/>
          </p:nvPr>
        </p:nvSpPr>
        <p:spPr>
          <a:xfrm>
            <a:off x="546869"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6" name="Content Placeholder 2">
            <a:extLst>
              <a:ext uri="{FF2B5EF4-FFF2-40B4-BE49-F238E27FC236}">
                <a16:creationId xmlns:a16="http://schemas.microsoft.com/office/drawing/2014/main" id="{E4D4DC6D-D905-C04B-A35F-47F5A2F3B1E0}"/>
              </a:ext>
            </a:extLst>
          </p:cNvPr>
          <p:cNvSpPr>
            <a:spLocks noGrp="1"/>
          </p:cNvSpPr>
          <p:nvPr>
            <p:ph idx="1"/>
          </p:nvPr>
        </p:nvSpPr>
        <p:spPr>
          <a:xfrm>
            <a:off x="537815"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73D5B8B9-5F22-F541-9B39-C95812B2AB75}"/>
              </a:ext>
            </a:extLst>
          </p:cNvPr>
          <p:cNvSpPr>
            <a:spLocks noGrp="1"/>
          </p:cNvSpPr>
          <p:nvPr>
            <p:ph type="pic" sz="quarter" idx="13"/>
          </p:nvPr>
        </p:nvSpPr>
        <p:spPr>
          <a:xfrm>
            <a:off x="457200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881668803"/>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Yellow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728A730-4568-2F46-9F53-26BE07AB1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9" name="Title 1">
            <a:extLst>
              <a:ext uri="{FF2B5EF4-FFF2-40B4-BE49-F238E27FC236}">
                <a16:creationId xmlns:a16="http://schemas.microsoft.com/office/drawing/2014/main" id="{F482210C-EE3A-ED41-A34C-D31D902116B3}"/>
              </a:ext>
            </a:extLst>
          </p:cNvPr>
          <p:cNvSpPr>
            <a:spLocks noGrp="1"/>
          </p:cNvSpPr>
          <p:nvPr>
            <p:ph type="title"/>
          </p:nvPr>
        </p:nvSpPr>
        <p:spPr>
          <a:xfrm>
            <a:off x="546869"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6" name="Content Placeholder 2">
            <a:extLst>
              <a:ext uri="{FF2B5EF4-FFF2-40B4-BE49-F238E27FC236}">
                <a16:creationId xmlns:a16="http://schemas.microsoft.com/office/drawing/2014/main" id="{84193779-7EF5-B646-8B51-6398F4A78F82}"/>
              </a:ext>
            </a:extLst>
          </p:cNvPr>
          <p:cNvSpPr>
            <a:spLocks noGrp="1"/>
          </p:cNvSpPr>
          <p:nvPr>
            <p:ph idx="1"/>
          </p:nvPr>
        </p:nvSpPr>
        <p:spPr>
          <a:xfrm>
            <a:off x="537815"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1C308541-9995-6A47-BFBF-08933EF1F72C}"/>
              </a:ext>
            </a:extLst>
          </p:cNvPr>
          <p:cNvSpPr>
            <a:spLocks noGrp="1"/>
          </p:cNvSpPr>
          <p:nvPr>
            <p:ph type="pic" sz="quarter" idx="13"/>
          </p:nvPr>
        </p:nvSpPr>
        <p:spPr>
          <a:xfrm>
            <a:off x="457200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94089797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d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AA36755-37CD-2E4B-81CD-B30B0AEC00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1" y="5350567"/>
            <a:ext cx="9186837" cy="1514127"/>
          </a:xfrm>
          <a:prstGeom prst="rect">
            <a:avLst/>
          </a:prstGeom>
        </p:spPr>
      </p:pic>
      <p:sp>
        <p:nvSpPr>
          <p:cNvPr id="9" name="Title 1">
            <a:extLst>
              <a:ext uri="{FF2B5EF4-FFF2-40B4-BE49-F238E27FC236}">
                <a16:creationId xmlns:a16="http://schemas.microsoft.com/office/drawing/2014/main" id="{9103E56B-1FA3-E143-AC92-BC9B1F8ED1BC}"/>
              </a:ext>
            </a:extLst>
          </p:cNvPr>
          <p:cNvSpPr>
            <a:spLocks noGrp="1"/>
          </p:cNvSpPr>
          <p:nvPr>
            <p:ph type="title"/>
          </p:nvPr>
        </p:nvSpPr>
        <p:spPr>
          <a:xfrm>
            <a:off x="546869"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0C342CD5-95C2-BB49-A150-EB40FE975C18}"/>
              </a:ext>
            </a:extLst>
          </p:cNvPr>
          <p:cNvSpPr>
            <a:spLocks noGrp="1"/>
          </p:cNvSpPr>
          <p:nvPr>
            <p:ph idx="1"/>
          </p:nvPr>
        </p:nvSpPr>
        <p:spPr>
          <a:xfrm>
            <a:off x="537815"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accent5"/>
              </a:buCl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accent5"/>
              </a:buClr>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D1E4A357-22A1-7048-93C6-EC5C8355E77E}"/>
              </a:ext>
            </a:extLst>
          </p:cNvPr>
          <p:cNvSpPr>
            <a:spLocks noGrp="1"/>
          </p:cNvSpPr>
          <p:nvPr>
            <p:ph type="pic" sz="quarter" idx="13"/>
          </p:nvPr>
        </p:nvSpPr>
        <p:spPr>
          <a:xfrm>
            <a:off x="457200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49723702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Dark Blue with Picture">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40F62C8E-98E9-A149-99AC-61849F959F33}"/>
              </a:ext>
            </a:extLst>
          </p:cNvPr>
          <p:cNvSpPr>
            <a:spLocks noGrp="1"/>
          </p:cNvSpPr>
          <p:nvPr>
            <p:ph type="title"/>
          </p:nvPr>
        </p:nvSpPr>
        <p:spPr>
          <a:xfrm>
            <a:off x="5173226" y="530774"/>
            <a:ext cx="3383369" cy="957158"/>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23AE0280-A8D6-CD44-9395-A045925FC25B}"/>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B034CAC9-E89B-B64E-A92E-BA0CC339FBC4}"/>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38474962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Medium Blue with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26132198-AF8D-7541-BE2C-1A2B4426EFED}"/>
              </a:ext>
            </a:extLst>
          </p:cNvPr>
          <p:cNvSpPr>
            <a:spLocks noGrp="1"/>
          </p:cNvSpPr>
          <p:nvPr>
            <p:ph type="title"/>
          </p:nvPr>
        </p:nvSpPr>
        <p:spPr>
          <a:xfrm>
            <a:off x="5173226" y="530774"/>
            <a:ext cx="3383369" cy="957158"/>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7BEED6E6-8D79-8749-853B-92912BC69E2A}"/>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532201-DEC2-7049-9CD0-576FACCB5181}"/>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89370348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Light Blue with Picture">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CC606352-602F-8847-96FE-E67A8AB83043}"/>
              </a:ext>
            </a:extLst>
          </p:cNvPr>
          <p:cNvSpPr>
            <a:spLocks noGrp="1"/>
          </p:cNvSpPr>
          <p:nvPr>
            <p:ph type="title"/>
          </p:nvPr>
        </p:nvSpPr>
        <p:spPr>
          <a:xfrm>
            <a:off x="5173226" y="530774"/>
            <a:ext cx="3383369" cy="957158"/>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DD5606C4-A130-F74C-8E30-00D03970CBBC}"/>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D0A0F860-EF0B-D84D-ACFA-073EF5A458FA}"/>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53517402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Yellow with Picture">
    <p:bg>
      <p:bgPr>
        <a:solidFill>
          <a:schemeClr val="accent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4911" y="6428061"/>
            <a:ext cx="2057400" cy="365125"/>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5A64EE4F-5C54-9A4C-99A6-CCA1F4515E96}"/>
              </a:ext>
            </a:extLst>
          </p:cNvPr>
          <p:cNvSpPr>
            <a:spLocks noGrp="1"/>
          </p:cNvSpPr>
          <p:nvPr>
            <p:ph type="title"/>
          </p:nvPr>
        </p:nvSpPr>
        <p:spPr>
          <a:xfrm>
            <a:off x="5173226" y="530774"/>
            <a:ext cx="3383369" cy="957158"/>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C9714751-AFA6-1643-B067-00EB08CE7591}"/>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2"/>
              </a:buClr>
              <a:defRPr lang="en-US" sz="14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2"/>
              </a:buClr>
              <a:defRPr lang="en-US" sz="14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BA07DC0-C703-9D4A-B8A2-493614FF9026}"/>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10900168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Red with Picture">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4911" y="6428061"/>
            <a:ext cx="2057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67969994-B213-5E4C-9C88-7CB4F9D60623}"/>
              </a:ext>
            </a:extLst>
          </p:cNvPr>
          <p:cNvSpPr>
            <a:spLocks noGrp="1"/>
          </p:cNvSpPr>
          <p:nvPr>
            <p:ph type="title"/>
          </p:nvPr>
        </p:nvSpPr>
        <p:spPr>
          <a:xfrm>
            <a:off x="5173226" y="530774"/>
            <a:ext cx="3383369" cy="957158"/>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FFA74320-5C10-F048-9B48-AD1C4CE03841}"/>
              </a:ext>
            </a:extLst>
          </p:cNvPr>
          <p:cNvSpPr>
            <a:spLocks noGrp="1"/>
          </p:cNvSpPr>
          <p:nvPr>
            <p:ph idx="1"/>
          </p:nvPr>
        </p:nvSpPr>
        <p:spPr>
          <a:xfrm>
            <a:off x="5164172" y="1691640"/>
            <a:ext cx="3392424" cy="4131643"/>
          </a:xfrm>
          <a:prstGeom prst="rect">
            <a:avLst/>
          </a:prstGeom>
        </p:spPr>
        <p:txBody>
          <a:bodyPr lIns="137160">
            <a:noAutofit/>
          </a:bodyPr>
          <a:lstStyle>
            <a:lvl1pPr marL="233363" indent="-233363"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ts val="2000"/>
              </a:lnSpc>
              <a:spcBef>
                <a:spcPts val="0"/>
              </a:spcBef>
              <a:spcAft>
                <a:spcPts val="900"/>
              </a:spcAft>
              <a:buClr>
                <a:schemeClr val="bg1"/>
              </a:buClr>
              <a:defRPr lang="en-US" sz="14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ts val="2000"/>
              </a:lnSpc>
              <a:spcBef>
                <a:spcPts val="0"/>
              </a:spcBef>
              <a:spcAft>
                <a:spcPts val="900"/>
              </a:spcAft>
              <a:buClr>
                <a:schemeClr val="bg1"/>
              </a:buClr>
              <a:def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8">
            <a:extLst>
              <a:ext uri="{FF2B5EF4-FFF2-40B4-BE49-F238E27FC236}">
                <a16:creationId xmlns:a16="http://schemas.microsoft.com/office/drawing/2014/main" id="{AD337DD5-0F7E-E04F-B8D8-FEE864CCBE2A}"/>
              </a:ext>
            </a:extLst>
          </p:cNvPr>
          <p:cNvSpPr>
            <a:spLocks noGrp="1"/>
          </p:cNvSpPr>
          <p:nvPr>
            <p:ph type="pic" sz="quarter" idx="13"/>
          </p:nvPr>
        </p:nvSpPr>
        <p:spPr>
          <a:xfrm>
            <a:off x="0" y="1"/>
            <a:ext cx="4583616" cy="6367718"/>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37841990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7395" y="1472185"/>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793746" y="3883429"/>
            <a:ext cx="6858000" cy="420160"/>
          </a:xfrm>
        </p:spPr>
        <p:txBody>
          <a:bodyPr lIns="100584" rIns="118872" anchor="ctr"/>
          <a:lstStyle>
            <a:lvl1pPr marL="0" indent="0" algn="l">
              <a:buNone/>
              <a:defRPr sz="1800" b="0" i="0" spc="-9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descr="A picture containing wheel&#10;&#10;Description automatically generated">
            <a:extLst>
              <a:ext uri="{FF2B5EF4-FFF2-40B4-BE49-F238E27FC236}">
                <a16:creationId xmlns:a16="http://schemas.microsoft.com/office/drawing/2014/main" id="{0AD74550-1EA1-CC4D-B565-AF1E8C278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485" y="554627"/>
            <a:ext cx="1811643" cy="310896"/>
          </a:xfrm>
          <a:prstGeom prst="rect">
            <a:avLst/>
          </a:prstGeom>
        </p:spPr>
      </p:pic>
    </p:spTree>
    <p:extLst>
      <p:ext uri="{BB962C8B-B14F-4D97-AF65-F5344CB8AC3E}">
        <p14:creationId xmlns:p14="http://schemas.microsoft.com/office/powerpoint/2010/main" val="22603969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3746" y="3883429"/>
            <a:ext cx="6858000" cy="420160"/>
          </a:xfrm>
        </p:spPr>
        <p:txBody>
          <a:bodyPr lIns="100584" rIns="118872" anchor="ctr"/>
          <a:lstStyle>
            <a:lvl1pPr marL="0" indent="0" algn="l">
              <a:buNone/>
              <a:defRPr sz="1800" spc="-9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descr="A picture containing wheel&#10;&#10;Description automatically generated">
            <a:extLst>
              <a:ext uri="{FF2B5EF4-FFF2-40B4-BE49-F238E27FC236}">
                <a16:creationId xmlns:a16="http://schemas.microsoft.com/office/drawing/2014/main" id="{3007EDC7-5055-EB48-8BFA-9CB9B79E3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485" y="554627"/>
            <a:ext cx="1811643" cy="310896"/>
          </a:xfrm>
          <a:prstGeom prst="rect">
            <a:avLst/>
          </a:prstGeom>
        </p:spPr>
      </p:pic>
      <p:sp>
        <p:nvSpPr>
          <p:cNvPr id="6" name="Title 1">
            <a:extLst>
              <a:ext uri="{FF2B5EF4-FFF2-40B4-BE49-F238E27FC236}">
                <a16:creationId xmlns:a16="http://schemas.microsoft.com/office/drawing/2014/main" id="{BB0C59A3-6371-A547-9DB3-5B23C78A2B89}"/>
              </a:ext>
            </a:extLst>
          </p:cNvPr>
          <p:cNvSpPr>
            <a:spLocks noGrp="1"/>
          </p:cNvSpPr>
          <p:nvPr>
            <p:ph type="ctrTitle"/>
          </p:nvPr>
        </p:nvSpPr>
        <p:spPr>
          <a:xfrm>
            <a:off x="787395" y="1472185"/>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11102357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3746" y="3883429"/>
            <a:ext cx="6858000" cy="420160"/>
          </a:xfrm>
        </p:spPr>
        <p:txBody>
          <a:bodyPr lIns="100584" rIns="118872" anchor="ctr"/>
          <a:lstStyle>
            <a:lvl1pPr marL="0" indent="0" algn="l">
              <a:buNone/>
              <a:defRPr sz="1800" spc="-9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itle 1">
            <a:extLst>
              <a:ext uri="{FF2B5EF4-FFF2-40B4-BE49-F238E27FC236}">
                <a16:creationId xmlns:a16="http://schemas.microsoft.com/office/drawing/2014/main" id="{225C82B3-1DC6-3646-B72E-9358FC0AABAA}"/>
              </a:ext>
            </a:extLst>
          </p:cNvPr>
          <p:cNvSpPr>
            <a:spLocks noGrp="1"/>
          </p:cNvSpPr>
          <p:nvPr>
            <p:ph type="ctrTitle"/>
          </p:nvPr>
        </p:nvSpPr>
        <p:spPr>
          <a:xfrm>
            <a:off x="787395" y="1472185"/>
            <a:ext cx="6858000" cy="2330646"/>
          </a:xfrm>
        </p:spPr>
        <p:txBody>
          <a:bodyPr lIns="73152" rIns="0" anchor="b">
            <a:noAutofit/>
          </a:bodyPr>
          <a:lstStyle>
            <a:lvl1pPr algn="l">
              <a:defRPr sz="44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B0E7C00C-E082-2243-99FF-8309C552B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486" y="554627"/>
            <a:ext cx="1811642" cy="314735"/>
          </a:xfrm>
          <a:prstGeom prst="rect">
            <a:avLst/>
          </a:prstGeom>
        </p:spPr>
      </p:pic>
    </p:spTree>
    <p:extLst>
      <p:ext uri="{BB962C8B-B14F-4D97-AF65-F5344CB8AC3E}">
        <p14:creationId xmlns:p14="http://schemas.microsoft.com/office/powerpoint/2010/main" val="409116285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3.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551" y="530774"/>
            <a:ext cx="7709624" cy="95715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41987" y="1687948"/>
            <a:ext cx="7716188" cy="4119294"/>
          </a:xfrm>
          <a:prstGeom prst="rect">
            <a:avLst/>
          </a:prstGeom>
        </p:spPr>
        <p:txBody>
          <a:bodyPr vert="horz" lIns="13716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40271" y="6428061"/>
            <a:ext cx="2057400" cy="365125"/>
          </a:xfrm>
          <a:prstGeom prst="rect">
            <a:avLst/>
          </a:prstGeom>
        </p:spPr>
        <p:txBody>
          <a:bodyPr vert="horz" lIns="91440" tIns="45720" rIns="91440" bIns="45720" rtlCol="0" anchor="ctr"/>
          <a:lstStyle>
            <a:lvl1pPr algn="r">
              <a:defRPr sz="10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519924007"/>
      </p:ext>
    </p:extLst>
  </p:cSld>
  <p:clrMap bg1="lt1" tx1="dk1" bg2="lt2" tx2="dk2" accent1="accent1" accent2="accent2" accent3="accent3" accent4="accent4" accent5="accent5" accent6="accent6" hlink="hlink" folHlink="folHlink"/>
  <p:sldLayoutIdLst>
    <p:sldLayoutId id="2147483813" r:id="rId1"/>
    <p:sldLayoutId id="2147483882" r:id="rId2"/>
    <p:sldLayoutId id="2147483883" r:id="rId3"/>
    <p:sldLayoutId id="2147483884" r:id="rId4"/>
    <p:sldLayoutId id="2147483885" r:id="rId5"/>
    <p:sldLayoutId id="2147483886" r:id="rId6"/>
    <p:sldLayoutId id="2147483687" r:id="rId7"/>
    <p:sldLayoutId id="2147483699" r:id="rId8"/>
    <p:sldLayoutId id="2147483706" r:id="rId9"/>
    <p:sldLayoutId id="2147483707" r:id="rId10"/>
    <p:sldLayoutId id="2147483708" r:id="rId11"/>
    <p:sldLayoutId id="2147483877" r:id="rId12"/>
    <p:sldLayoutId id="2147483878" r:id="rId13"/>
    <p:sldLayoutId id="2147483879" r:id="rId14"/>
    <p:sldLayoutId id="2147483880" r:id="rId15"/>
    <p:sldLayoutId id="2147483881" r:id="rId16"/>
  </p:sldLayoutIdLst>
  <p:hf hdr="0" dt="0"/>
  <p:txStyles>
    <p:titleStyle>
      <a:lvl1pPr algn="l" defTabSz="685800" rtl="0" eaLnBrk="1" latinLnBrk="0" hangingPunct="1">
        <a:lnSpc>
          <a:spcPct val="90000"/>
        </a:lnSpc>
        <a:spcBef>
          <a:spcPct val="0"/>
        </a:spcBef>
        <a:buNone/>
        <a:defRPr sz="300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55985" indent="-255985" algn="l" defTabSz="685800" rtl="0" eaLnBrk="1" latinLnBrk="0" hangingPunct="1">
        <a:lnSpc>
          <a:spcPts val="2000"/>
        </a:lnSpc>
        <a:spcBef>
          <a:spcPts val="0"/>
        </a:spcBef>
        <a:spcAft>
          <a:spcPts val="900"/>
        </a:spcAft>
        <a:buClr>
          <a:schemeClr val="accent5"/>
        </a:buClr>
        <a:buFont typeface="Arial" panose="020B0604020202020204" pitchFamily="34" charset="0"/>
        <a:buChar char="•"/>
        <a:defRPr lang="en-US" sz="14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ts val="2000"/>
        </a:lnSpc>
        <a:spcBef>
          <a:spcPts val="0"/>
        </a:spcBef>
        <a:spcAft>
          <a:spcPts val="900"/>
        </a:spcAft>
        <a:buClr>
          <a:schemeClr val="accent5"/>
        </a:buClr>
        <a:buFont typeface="Verdana" panose="020B0604030504040204" pitchFamily="34" charset="0"/>
        <a:buChar char="–"/>
        <a:defRPr lang="en-US" sz="14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ts val="2000"/>
        </a:lnSpc>
        <a:spcBef>
          <a:spcPts val="0"/>
        </a:spcBef>
        <a:spcAft>
          <a:spcPts val="900"/>
        </a:spcAft>
        <a:buClr>
          <a:schemeClr val="accent5"/>
        </a:buClr>
        <a:buFont typeface="Arial" panose="020B0604020202020204" pitchFamily="34" charset="0"/>
        <a:buChar char="•"/>
        <a:defRPr lang="en-US" sz="14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ts val="2000"/>
        </a:lnSpc>
        <a:spcBef>
          <a:spcPts val="0"/>
        </a:spcBef>
        <a:spcAft>
          <a:spcPts val="900"/>
        </a:spcAft>
        <a:buClr>
          <a:schemeClr val="accent5"/>
        </a:buClr>
        <a:buFont typeface="Verdana" panose="020B0604030504040204" pitchFamily="34" charset="0"/>
        <a:buChar char="–"/>
        <a:defRPr lang="en-US" sz="14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ts val="2000"/>
        </a:lnSpc>
        <a:spcBef>
          <a:spcPts val="0"/>
        </a:spcBef>
        <a:spcAft>
          <a:spcPts val="900"/>
        </a:spcAft>
        <a:buClr>
          <a:schemeClr val="accent5"/>
        </a:buClr>
        <a:buSzPct val="90000"/>
        <a:buFont typeface="Wingdings" panose="05000000000000000000" pitchFamily="2" charset="2"/>
        <a:buChar char="Ø"/>
        <a:defRPr lang="en-US" sz="14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551" y="530774"/>
            <a:ext cx="7709624" cy="95715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41987" y="1687948"/>
            <a:ext cx="7716188" cy="4119294"/>
          </a:xfrm>
          <a:prstGeom prst="rect">
            <a:avLst/>
          </a:prstGeom>
        </p:spPr>
        <p:txBody>
          <a:bodyPr vert="horz" lIns="13716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40271" y="6428061"/>
            <a:ext cx="2057400" cy="365125"/>
          </a:xfrm>
          <a:prstGeom prst="rect">
            <a:avLst/>
          </a:prstGeom>
        </p:spPr>
        <p:txBody>
          <a:bodyPr vert="horz" lIns="91440" tIns="45720" rIns="91440" bIns="45720" rtlCol="0" anchor="ctr"/>
          <a:lstStyle>
            <a:lvl1pPr algn="r">
              <a:defRPr sz="10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000794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866" r:id="rId6"/>
    <p:sldLayoutId id="2147483867" r:id="rId7"/>
    <p:sldLayoutId id="2147483868" r:id="rId8"/>
    <p:sldLayoutId id="2147483869" r:id="rId9"/>
    <p:sldLayoutId id="2147483870" r:id="rId10"/>
    <p:sldLayoutId id="2147483792" r:id="rId11"/>
    <p:sldLayoutId id="2147483793" r:id="rId12"/>
    <p:sldLayoutId id="2147483794" r:id="rId13"/>
    <p:sldLayoutId id="2147483795" r:id="rId14"/>
    <p:sldLayoutId id="2147483796" r:id="rId15"/>
    <p:sldLayoutId id="2147483887" r:id="rId16"/>
    <p:sldLayoutId id="2147483888" r:id="rId17"/>
  </p:sldLayoutIdLst>
  <p:hf hdr="0" dt="0"/>
  <p:txStyles>
    <p:titleStyle>
      <a:lvl1pPr algn="l" defTabSz="685800" rtl="0" eaLnBrk="1" latinLnBrk="0" hangingPunct="1">
        <a:lnSpc>
          <a:spcPct val="90000"/>
        </a:lnSpc>
        <a:spcBef>
          <a:spcPct val="0"/>
        </a:spcBef>
        <a:buNone/>
        <a:defRPr sz="3000" kern="12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55985" indent="-255985" algn="l" defTabSz="685800" rtl="0" eaLnBrk="1" latinLnBrk="0" hangingPunct="1">
        <a:lnSpc>
          <a:spcPts val="2000"/>
        </a:lnSpc>
        <a:spcBef>
          <a:spcPts val="0"/>
        </a:spcBef>
        <a:spcAft>
          <a:spcPts val="900"/>
        </a:spcAft>
        <a:buClr>
          <a:schemeClr val="accent5"/>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625475" indent="-282575" algn="l" defTabSz="685800" rtl="0" eaLnBrk="1" latinLnBrk="0" hangingPunct="1">
        <a:lnSpc>
          <a:spcPts val="2000"/>
        </a:lnSpc>
        <a:spcBef>
          <a:spcPts val="0"/>
        </a:spcBef>
        <a:spcAft>
          <a:spcPts val="900"/>
        </a:spcAft>
        <a:buClr>
          <a:schemeClr val="accent5"/>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969963" indent="-284163" algn="l" defTabSz="685800" rtl="0" eaLnBrk="1" latinLnBrk="0" hangingPunct="1">
        <a:lnSpc>
          <a:spcPts val="2000"/>
        </a:lnSpc>
        <a:spcBef>
          <a:spcPts val="0"/>
        </a:spcBef>
        <a:spcAft>
          <a:spcPts val="900"/>
        </a:spcAft>
        <a:buClr>
          <a:schemeClr val="accent5"/>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316038" indent="-287338" algn="l" defTabSz="685800" rtl="0" eaLnBrk="1" latinLnBrk="0" hangingPunct="1">
        <a:lnSpc>
          <a:spcPts val="2000"/>
        </a:lnSpc>
        <a:spcBef>
          <a:spcPts val="0"/>
        </a:spcBef>
        <a:spcAft>
          <a:spcPts val="900"/>
        </a:spcAft>
        <a:buClr>
          <a:schemeClr val="accent5"/>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660525" indent="-288925" algn="l" defTabSz="685800" rtl="0" eaLnBrk="1" latinLnBrk="0" hangingPunct="1">
        <a:lnSpc>
          <a:spcPts val="2000"/>
        </a:lnSpc>
        <a:spcBef>
          <a:spcPts val="0"/>
        </a:spcBef>
        <a:spcAft>
          <a:spcPts val="900"/>
        </a:spcAft>
        <a:buClr>
          <a:schemeClr val="accent5"/>
        </a:buClr>
        <a:buSzPct val="90000"/>
        <a:buFont typeface="Wingdings" panose="05000000000000000000" pitchFamily="2" charset="2"/>
        <a:buChar char="Ø"/>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551" y="530774"/>
            <a:ext cx="7709624" cy="95715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41987" y="1687948"/>
            <a:ext cx="7716188" cy="4119294"/>
          </a:xfrm>
          <a:prstGeom prst="rect">
            <a:avLst/>
          </a:prstGeom>
        </p:spPr>
        <p:txBody>
          <a:bodyPr vert="horz" lIns="13716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40271" y="6428061"/>
            <a:ext cx="2057400" cy="365125"/>
          </a:xfrm>
          <a:prstGeom prst="rect">
            <a:avLst/>
          </a:prstGeom>
        </p:spPr>
        <p:txBody>
          <a:bodyPr vert="horz" lIns="91440" tIns="45720" rIns="91440" bIns="45720" rtlCol="0" anchor="ctr"/>
          <a:lstStyle>
            <a:lvl1pPr algn="r">
              <a:defRPr sz="10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9295717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hf hdr="0" dt="0"/>
  <p:txStyles>
    <p:titleStyle>
      <a:lvl1pPr algn="l" defTabSz="685800" rtl="0" eaLnBrk="1" latinLnBrk="0" hangingPunct="1">
        <a:lnSpc>
          <a:spcPct val="90000"/>
        </a:lnSpc>
        <a:spcBef>
          <a:spcPct val="0"/>
        </a:spcBef>
        <a:buNone/>
        <a:defRPr sz="3000" kern="12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55985" indent="-255985" algn="l" defTabSz="685800" rtl="0" eaLnBrk="1" latinLnBrk="0" hangingPunct="1">
        <a:lnSpc>
          <a:spcPts val="2000"/>
        </a:lnSpc>
        <a:spcBef>
          <a:spcPts val="0"/>
        </a:spcBef>
        <a:spcAft>
          <a:spcPts val="900"/>
        </a:spcAft>
        <a:buClr>
          <a:schemeClr val="accent5"/>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625475" indent="-282575" algn="l" defTabSz="685800" rtl="0" eaLnBrk="1" latinLnBrk="0" hangingPunct="1">
        <a:lnSpc>
          <a:spcPts val="2000"/>
        </a:lnSpc>
        <a:spcBef>
          <a:spcPts val="0"/>
        </a:spcBef>
        <a:spcAft>
          <a:spcPts val="900"/>
        </a:spcAft>
        <a:buClr>
          <a:schemeClr val="accent5"/>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969963" indent="-284163" algn="l" defTabSz="685800" rtl="0" eaLnBrk="1" latinLnBrk="0" hangingPunct="1">
        <a:lnSpc>
          <a:spcPts val="2000"/>
        </a:lnSpc>
        <a:spcBef>
          <a:spcPts val="0"/>
        </a:spcBef>
        <a:spcAft>
          <a:spcPts val="900"/>
        </a:spcAft>
        <a:buClr>
          <a:schemeClr val="accent5"/>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316038" indent="-287338" algn="l" defTabSz="685800" rtl="0" eaLnBrk="1" latinLnBrk="0" hangingPunct="1">
        <a:lnSpc>
          <a:spcPts val="2000"/>
        </a:lnSpc>
        <a:spcBef>
          <a:spcPts val="0"/>
        </a:spcBef>
        <a:spcAft>
          <a:spcPts val="900"/>
        </a:spcAft>
        <a:buClr>
          <a:schemeClr val="accent5"/>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660525" indent="-288925" algn="l" defTabSz="685800" rtl="0" eaLnBrk="1" latinLnBrk="0" hangingPunct="1">
        <a:lnSpc>
          <a:spcPts val="2000"/>
        </a:lnSpc>
        <a:spcBef>
          <a:spcPts val="0"/>
        </a:spcBef>
        <a:spcAft>
          <a:spcPts val="900"/>
        </a:spcAft>
        <a:buClr>
          <a:schemeClr val="accent5"/>
        </a:buClr>
        <a:buSzPct val="90000"/>
        <a:buFont typeface="Wingdings" panose="05000000000000000000" pitchFamily="2" charset="2"/>
        <a:buChar char="Ø"/>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551" y="530774"/>
            <a:ext cx="7709624" cy="95715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41987" y="1687948"/>
            <a:ext cx="7716188" cy="4119294"/>
          </a:xfrm>
          <a:prstGeom prst="rect">
            <a:avLst/>
          </a:prstGeom>
        </p:spPr>
        <p:txBody>
          <a:bodyPr vert="horz" lIns="13716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40271" y="6428061"/>
            <a:ext cx="2057400" cy="365125"/>
          </a:xfrm>
          <a:prstGeom prst="rect">
            <a:avLst/>
          </a:prstGeom>
        </p:spPr>
        <p:txBody>
          <a:bodyPr vert="horz" lIns="91440" tIns="45720" rIns="91440" bIns="45720" rtlCol="0" anchor="ctr"/>
          <a:lstStyle>
            <a:lvl1pPr algn="r">
              <a:defRPr sz="10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27701273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03" r:id="rId5"/>
    <p:sldLayoutId id="2147483804" r:id="rId6"/>
    <p:sldLayoutId id="2147483805" r:id="rId7"/>
    <p:sldLayoutId id="2147483806" r:id="rId8"/>
    <p:sldLayoutId id="2147483807" r:id="rId9"/>
    <p:sldLayoutId id="2147483818" r:id="rId10"/>
    <p:sldLayoutId id="2147483819" r:id="rId11"/>
    <p:sldLayoutId id="2147483820" r:id="rId12"/>
    <p:sldLayoutId id="2147483821" r:id="rId13"/>
    <p:sldLayoutId id="2147483822" r:id="rId14"/>
  </p:sldLayoutIdLst>
  <p:hf hdr="0" dt="0"/>
  <p:txStyles>
    <p:titleStyle>
      <a:lvl1pPr algn="l" defTabSz="685800" rtl="0" eaLnBrk="1" latinLnBrk="0" hangingPunct="1">
        <a:lnSpc>
          <a:spcPct val="90000"/>
        </a:lnSpc>
        <a:spcBef>
          <a:spcPct val="0"/>
        </a:spcBef>
        <a:buNone/>
        <a:defRPr sz="3000" kern="12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55985" indent="-255985" algn="l" defTabSz="685800" rtl="0" eaLnBrk="1" latinLnBrk="0" hangingPunct="1">
        <a:lnSpc>
          <a:spcPts val="2000"/>
        </a:lnSpc>
        <a:spcBef>
          <a:spcPts val="0"/>
        </a:spcBef>
        <a:spcAft>
          <a:spcPts val="900"/>
        </a:spcAft>
        <a:buClr>
          <a:schemeClr val="accent5"/>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625475" indent="-282575" algn="l" defTabSz="685800" rtl="0" eaLnBrk="1" latinLnBrk="0" hangingPunct="1">
        <a:lnSpc>
          <a:spcPts val="2000"/>
        </a:lnSpc>
        <a:spcBef>
          <a:spcPts val="0"/>
        </a:spcBef>
        <a:spcAft>
          <a:spcPts val="900"/>
        </a:spcAft>
        <a:buClr>
          <a:schemeClr val="accent5"/>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969963" indent="-284163" algn="l" defTabSz="685800" rtl="0" eaLnBrk="1" latinLnBrk="0" hangingPunct="1">
        <a:lnSpc>
          <a:spcPts val="2000"/>
        </a:lnSpc>
        <a:spcBef>
          <a:spcPts val="0"/>
        </a:spcBef>
        <a:spcAft>
          <a:spcPts val="900"/>
        </a:spcAft>
        <a:buClr>
          <a:schemeClr val="accent5"/>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316038" indent="-287338" algn="l" defTabSz="685800" rtl="0" eaLnBrk="1" latinLnBrk="0" hangingPunct="1">
        <a:lnSpc>
          <a:spcPts val="2000"/>
        </a:lnSpc>
        <a:spcBef>
          <a:spcPts val="0"/>
        </a:spcBef>
        <a:spcAft>
          <a:spcPts val="900"/>
        </a:spcAft>
        <a:buClr>
          <a:schemeClr val="accent5"/>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660525" indent="-288925" algn="l" defTabSz="685800" rtl="0" eaLnBrk="1" latinLnBrk="0" hangingPunct="1">
        <a:lnSpc>
          <a:spcPts val="2000"/>
        </a:lnSpc>
        <a:spcBef>
          <a:spcPts val="0"/>
        </a:spcBef>
        <a:spcAft>
          <a:spcPts val="900"/>
        </a:spcAft>
        <a:buClr>
          <a:schemeClr val="accent5"/>
        </a:buClr>
        <a:buSzPct val="90000"/>
        <a:buFont typeface="Wingdings" panose="05000000000000000000" pitchFamily="2" charset="2"/>
        <a:buChar char="Ø"/>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551" y="530774"/>
            <a:ext cx="7709624" cy="95715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41987" y="1687948"/>
            <a:ext cx="7716188" cy="4119294"/>
          </a:xfrm>
          <a:prstGeom prst="rect">
            <a:avLst/>
          </a:prstGeom>
        </p:spPr>
        <p:txBody>
          <a:bodyPr vert="horz" lIns="13716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40271" y="6428061"/>
            <a:ext cx="2057400" cy="365125"/>
          </a:xfrm>
          <a:prstGeom prst="rect">
            <a:avLst/>
          </a:prstGeom>
        </p:spPr>
        <p:txBody>
          <a:bodyPr vert="horz" lIns="91440" tIns="45720" rIns="91440" bIns="45720" rtlCol="0" anchor="ctr"/>
          <a:lstStyle>
            <a:lvl1pPr algn="r">
              <a:defRPr sz="10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333998385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49" r:id="rId11"/>
    <p:sldLayoutId id="2147483850" r:id="rId12"/>
    <p:sldLayoutId id="2147483851" r:id="rId13"/>
    <p:sldLayoutId id="2147483852" r:id="rId14"/>
    <p:sldLayoutId id="2147483853" r:id="rId15"/>
  </p:sldLayoutIdLst>
  <p:hf hdr="0" dt="0"/>
  <p:txStyles>
    <p:titleStyle>
      <a:lvl1pPr algn="l" defTabSz="685800" rtl="0" eaLnBrk="1" latinLnBrk="0" hangingPunct="1">
        <a:lnSpc>
          <a:spcPct val="90000"/>
        </a:lnSpc>
        <a:spcBef>
          <a:spcPct val="0"/>
        </a:spcBef>
        <a:buNone/>
        <a:defRPr sz="3000" kern="12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55985" indent="-255985" algn="l" defTabSz="685800" rtl="0" eaLnBrk="1" latinLnBrk="0" hangingPunct="1">
        <a:lnSpc>
          <a:spcPts val="2000"/>
        </a:lnSpc>
        <a:spcBef>
          <a:spcPts val="0"/>
        </a:spcBef>
        <a:spcAft>
          <a:spcPts val="900"/>
        </a:spcAft>
        <a:buClr>
          <a:schemeClr val="accent5"/>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625475" indent="-282575" algn="l" defTabSz="685800" rtl="0" eaLnBrk="1" latinLnBrk="0" hangingPunct="1">
        <a:lnSpc>
          <a:spcPts val="2000"/>
        </a:lnSpc>
        <a:spcBef>
          <a:spcPts val="0"/>
        </a:spcBef>
        <a:spcAft>
          <a:spcPts val="900"/>
        </a:spcAft>
        <a:buClr>
          <a:schemeClr val="accent5"/>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969963" indent="-284163" algn="l" defTabSz="685800" rtl="0" eaLnBrk="1" latinLnBrk="0" hangingPunct="1">
        <a:lnSpc>
          <a:spcPts val="2000"/>
        </a:lnSpc>
        <a:spcBef>
          <a:spcPts val="0"/>
        </a:spcBef>
        <a:spcAft>
          <a:spcPts val="900"/>
        </a:spcAft>
        <a:buClr>
          <a:schemeClr val="accent5"/>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316038" indent="-287338" algn="l" defTabSz="685800" rtl="0" eaLnBrk="1" latinLnBrk="0" hangingPunct="1">
        <a:lnSpc>
          <a:spcPts val="2000"/>
        </a:lnSpc>
        <a:spcBef>
          <a:spcPts val="0"/>
        </a:spcBef>
        <a:spcAft>
          <a:spcPts val="900"/>
        </a:spcAft>
        <a:buClr>
          <a:schemeClr val="accent5"/>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660525" indent="-288925" algn="l" defTabSz="685800" rtl="0" eaLnBrk="1" latinLnBrk="0" hangingPunct="1">
        <a:lnSpc>
          <a:spcPts val="2000"/>
        </a:lnSpc>
        <a:spcBef>
          <a:spcPts val="0"/>
        </a:spcBef>
        <a:spcAft>
          <a:spcPts val="900"/>
        </a:spcAft>
        <a:buClr>
          <a:schemeClr val="accent5"/>
        </a:buClr>
        <a:buSzPct val="90000"/>
        <a:buFont typeface="Wingdings" panose="05000000000000000000" pitchFamily="2" charset="2"/>
        <a:buChar char="Ø"/>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166268"/>
      </p:ext>
    </p:extLst>
  </p:cSld>
  <p:clrMap bg1="lt1" tx1="dk1" bg2="lt2" tx2="dk2" accent1="accent1" accent2="accent2" accent3="accent3" accent4="accent4" accent5="accent5" accent6="accent6" hlink="hlink" folHlink="folHlink"/>
  <p:sldLayoutIdLst>
    <p:sldLayoutId id="21474838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providercontracts@ucare.org" TargetMode="External"/><Relationship Id="rId2" Type="http://schemas.openxmlformats.org/officeDocument/2006/relationships/hyperlink" Target="https://www.ucare.org/providers/our-network/join-network" TargetMode="External"/><Relationship Id="rId1" Type="http://schemas.openxmlformats.org/officeDocument/2006/relationships/slideLayout" Target="../slideLayouts/slideLayout32.xml"/><Relationship Id="rId4" Type="http://schemas.openxmlformats.org/officeDocument/2006/relationships/hyperlink" Target="mailto:pac@ucare.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care.org/providers/provider-news" TargetMode="External"/><Relationship Id="rId2" Type="http://schemas.openxmlformats.org/officeDocument/2006/relationships/hyperlink" Target="https://www.ucare.org/providers" TargetMode="External"/><Relationship Id="rId1" Type="http://schemas.openxmlformats.org/officeDocument/2006/relationships/slideLayout" Target="../slideLayouts/slideLayout32.xml"/><Relationship Id="rId5" Type="http://schemas.openxmlformats.org/officeDocument/2006/relationships/hyperlink" Target="https://www.ucare.org/providers/policies-resources/provider-manual" TargetMode="External"/><Relationship Id="rId4" Type="http://schemas.openxmlformats.org/officeDocument/2006/relationships/hyperlink" Target="https://www.ucare.org/providers/policies-resourc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providerapp@ucare.org" TargetMode="External"/><Relationship Id="rId2" Type="http://schemas.openxmlformats.org/officeDocument/2006/relationships/hyperlink" Target="https://ucare.service-now.com/csp" TargetMode="External"/><Relationship Id="rId1" Type="http://schemas.openxmlformats.org/officeDocument/2006/relationships/slideLayout" Target="../slideLayouts/slideLayout32.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hyperlink" Target="https://www.ucare.org/providers/our-network/manage-your-information" TargetMode="External"/><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hyperlink" Target="https://www.ucare.org/providers/our-network/manage-your-information/facility-add-form" TargetMode="External"/><Relationship Id="rId4" Type="http://schemas.openxmlformats.org/officeDocument/2006/relationships/hyperlink" Target="https://www.ucare.org/providers/our-network/manage-your-information/facility-change-for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hyperlink" Target="mailto:credentialinginfo@ucare.org" TargetMode="External"/><Relationship Id="rId2" Type="http://schemas.openxmlformats.org/officeDocument/2006/relationships/hyperlink" Target="http://www.credentialsmart.net" TargetMode="External"/><Relationship Id="rId1" Type="http://schemas.openxmlformats.org/officeDocument/2006/relationships/slideLayout" Target="../slideLayouts/slideLayout32.xml"/><Relationship Id="rId4" Type="http://schemas.openxmlformats.org/officeDocument/2006/relationships/hyperlink" Target="https://www.ucare.org/providers/our-network/credentialing-and-recredential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ucare.org/providers/our-network/manage-your-information/non-cred-add-form"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hyperlink" Target="https://media.ucare.org/-/media/documents/provider/general/noncredentialedpractitioneraddform.pdf?_gl=1*apknr0*_ga*NDAwNzc0Nzc3LjE2OTE1MTA2NjA.*_ga_JCX0DKEMHJ*MTY5NDAzMTQ0OC40Mi4xLjE2OTQwMzE0NzYuMC4wLjA." TargetMode="External"/><Relationship Id="rId4" Type="http://schemas.openxmlformats.org/officeDocument/2006/relationships/hyperlink" Target="mailto:pac@ucare.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mailto:MHSUDservices@ucare.org" TargetMode="External"/><Relationship Id="rId2" Type="http://schemas.openxmlformats.org/officeDocument/2006/relationships/hyperlink" Target="https://www.ucare.org/providers/authorization/mhsud" TargetMode="External"/><Relationship Id="rId1" Type="http://schemas.openxmlformats.org/officeDocument/2006/relationships/slideLayout" Target="../slideLayouts/slideLayout3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ucare.org/providers/authorization" TargetMode="Externa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hyperlink" Target="https://www.ucare.org/providers/authorization/mhsud"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mailto:EDISupport@ucare.org"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hyperlink" Target="https://www.ucare.org/providers/policies-resources/claims-billing"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hyperlink" Target="https://www.ucare.org/providers/policies-resources/provider-manua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care.org/providers/policies-resources/claims-billing"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hyperlink" Target="https://www.ucare.org/providers/policies-resources/claims-billing" TargetMode="Externa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ucc.org/index.php/1500-claim-form-mainmenu-35/1500-instructions-mainmenu-42"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hyperlink" Target="https://www.ucare.org/providers/policies-resources/provider-manua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hyperlink" Target="https://www.dhs.state.mn.us/main/idcplg?IdcService=GET_FILE&amp;RevisionSelectionMethod=LatestReleased&amp;Rendition=Primary&amp;allowInterrupt=1&amp;noSaveAs=1&amp;dDocName=dhs16_195657" TargetMode="Externa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www.ucare.org/providers/policies-resources/claims-billing/electronic-transactions" TargetMode="External"/><Relationship Id="rId2" Type="http://schemas.openxmlformats.org/officeDocument/2006/relationships/hyperlink" Target="https://mneconnect.healthec.com/ProdMNeConnectAdmin/mnehome.aspx" TargetMode="External"/><Relationship Id="rId1" Type="http://schemas.openxmlformats.org/officeDocument/2006/relationships/slideLayout" Target="../slideLayouts/slideLayout32.xml"/><Relationship Id="rId6" Type="http://schemas.openxmlformats.org/officeDocument/2006/relationships/hyperlink" Target="https://www.health.state.mn.us/facilities/ehealth/auc/bestpractices/index.html#31" TargetMode="External"/><Relationship Id="rId5" Type="http://schemas.openxmlformats.org/officeDocument/2006/relationships/hyperlink" Target="https://www.changehealthcare.com/" TargetMode="External"/><Relationship Id="rId4" Type="http://schemas.openxmlformats.org/officeDocument/2006/relationships/hyperlink" Target="mailto:EDISupport@ucare.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hyperlink" Target="https://media.ucare.org/-/media/documents/provider/general/portalquickreferenceguideonepage.pdf?rev=de9509307b6d4dc091bfa44be2824a9b&amp;hash=F61DBFE8627B37CEE21364934FCA9E5A" TargetMode="External"/><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hyperlink" Target="mailto:EFT835@ucare.org"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hyperlink" Target="https://www.ucare.org/providers/provider-portal/portal-landing-pag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ucare.org/providers/policies-resources/working-with-ucare-quick-reference-guide" TargetMode="External"/><Relationship Id="rId2" Type="http://schemas.openxmlformats.org/officeDocument/2006/relationships/hyperlink" Target="https://www.ucare.org/providers" TargetMode="External"/><Relationship Id="rId1" Type="http://schemas.openxmlformats.org/officeDocument/2006/relationships/slideLayout" Target="../slideLayouts/slideLayout32.xml"/><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7.png"/><Relationship Id="rId7" Type="http://schemas.openxmlformats.org/officeDocument/2006/relationships/hyperlink" Target="https://www.ucare.org/providers/provider-news/critical-business-reminders"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hyperlink" Target="https://www.ucare.org/providers/provider-news" TargetMode="External"/><Relationship Id="rId5" Type="http://schemas.openxmlformats.org/officeDocument/2006/relationships/hyperlink" Target="https://visitor.r20.constantcontact.com/manage/optin?v=001byQQffwJlmziGPX2FDzX_Msu6OK0EM14" TargetMode="External"/><Relationship Id="rId4" Type="http://schemas.openxmlformats.org/officeDocument/2006/relationships/hyperlink" Target="https://docs.ucare.org/filer_public/files/bulletin_2021_july22_criticalbusinessreminders.pdf"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mn.gov/dhs/partners-and-providers/news-initiatives-reports-workgroups/long-term-services-and-supports/eidbi/eidbi.jsp" TargetMode="Externa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ucare.org/providers/provider-portal/portal-landing-page" TargetMode="External"/><Relationship Id="rId1" Type="http://schemas.openxmlformats.org/officeDocument/2006/relationships/slideLayout" Target="../slideLayouts/slideLayout32.xml"/><Relationship Id="rId5" Type="http://schemas.openxmlformats.org/officeDocument/2006/relationships/image" Target="../media/image61.png"/><Relationship Id="rId4" Type="http://schemas.openxmlformats.org/officeDocument/2006/relationships/image" Target="../media/image60.sv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63.svg"/></Relationships>
</file>

<file path=ppt/slides/_rels/slide43.xml.rels><?xml version="1.0" encoding="UTF-8" standalone="yes"?>
<Relationships xmlns="http://schemas.openxmlformats.org/package/2006/relationships"><Relationship Id="rId3" Type="http://schemas.openxmlformats.org/officeDocument/2006/relationships/hyperlink" Target="http://www.ucare.org/rdwebdocs/providerkeycontacts"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hyperlink" Target="https://mn.gov/dhs/assets/17-06-spa_tcm1053-320336.pdf" TargetMode="External"/><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hyperlink" Target="https://www.dhs.state.mn.us/main/idcplg?IdcService=GET_DYNAMIC_CONVERSION&amp;RevisionSelectionMethod=LatestReleased&amp;dDocName=DHS-316637" TargetMode="External"/><Relationship Id="rId4" Type="http://schemas.openxmlformats.org/officeDocument/2006/relationships/hyperlink" Target="https://mn.gov/dhs/assets/EIDBI-Dec2018-SPA_tcm1053-400362.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dhs.state.mn.us/main/idcplg?IdcService=GET_DYNAMIC_CONVERSION&amp;RevisionSelectionMethod=LatestReleased&amp;dDocName=dhs16_195656"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hyperlink" Target="https://www.ucare.org/providers/our-network/join-network" TargetMode="External"/><Relationship Id="rId4" Type="http://schemas.openxmlformats.org/officeDocument/2006/relationships/hyperlink" Target="https://mn.gov/dhs/partners-and-providers/contact-us/minnesota-health-care-programs/provider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6E3E1-7FCF-F84B-AC09-C510E3D179B3}"/>
              </a:ext>
            </a:extLst>
          </p:cNvPr>
          <p:cNvSpPr>
            <a:spLocks noGrp="1"/>
          </p:cNvSpPr>
          <p:nvPr>
            <p:ph type="ctrTitle"/>
          </p:nvPr>
        </p:nvSpPr>
        <p:spPr>
          <a:xfrm>
            <a:off x="787394" y="1472185"/>
            <a:ext cx="7895051" cy="2330646"/>
          </a:xfrm>
        </p:spPr>
        <p:txBody>
          <a:bodyPr/>
          <a:lstStyle/>
          <a:p>
            <a:r>
              <a:rPr lang="en-US" sz="4400">
                <a:solidFill>
                  <a:schemeClr val="bg1"/>
                </a:solidFill>
              </a:rPr>
              <a:t>Early Intensive Developmental and Behavioral Intervention (EIDBI) Services Training</a:t>
            </a:r>
            <a:endParaRPr lang="en-US" b="1">
              <a:solidFill>
                <a:srgbClr val="307FE2"/>
              </a:solidFill>
            </a:endParaRPr>
          </a:p>
        </p:txBody>
      </p:sp>
    </p:spTree>
    <p:extLst>
      <p:ext uri="{BB962C8B-B14F-4D97-AF65-F5344CB8AC3E}">
        <p14:creationId xmlns:p14="http://schemas.microsoft.com/office/powerpoint/2010/main" val="365601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6E69-044D-3B7D-409E-67D8E494E86F}"/>
              </a:ext>
            </a:extLst>
          </p:cNvPr>
          <p:cNvSpPr>
            <a:spLocks noGrp="1"/>
          </p:cNvSpPr>
          <p:nvPr>
            <p:ph type="title"/>
          </p:nvPr>
        </p:nvSpPr>
        <p:spPr/>
        <p:txBody>
          <a:bodyPr/>
          <a:lstStyle/>
          <a:p>
            <a:r>
              <a:rPr lang="en-US">
                <a:solidFill>
                  <a:srgbClr val="00205B"/>
                </a:solidFill>
                <a:latin typeface="Verdana"/>
                <a:ea typeface="Verdana"/>
              </a:rPr>
              <a:t>Contracting with UCare </a:t>
            </a:r>
            <a:endParaRPr lang="en-US"/>
          </a:p>
        </p:txBody>
      </p:sp>
      <p:sp>
        <p:nvSpPr>
          <p:cNvPr id="3" name="Content Placeholder 2">
            <a:extLst>
              <a:ext uri="{FF2B5EF4-FFF2-40B4-BE49-F238E27FC236}">
                <a16:creationId xmlns:a16="http://schemas.microsoft.com/office/drawing/2014/main" id="{590C93B5-5178-0924-5C03-354E8174CC9D}"/>
              </a:ext>
            </a:extLst>
          </p:cNvPr>
          <p:cNvSpPr>
            <a:spLocks noGrp="1"/>
          </p:cNvSpPr>
          <p:nvPr>
            <p:ph idx="1"/>
          </p:nvPr>
        </p:nvSpPr>
        <p:spPr>
          <a:xfrm>
            <a:off x="539496" y="1691640"/>
            <a:ext cx="7702637" cy="4465879"/>
          </a:xfrm>
        </p:spPr>
        <p:txBody>
          <a:bodyPr/>
          <a:lstStyle/>
          <a:p>
            <a:pPr>
              <a:buClr>
                <a:srgbClr val="307FE2"/>
              </a:buClr>
            </a:pPr>
            <a:r>
              <a:rPr lang="en-US" sz="1600">
                <a:solidFill>
                  <a:srgbClr val="307FE2"/>
                </a:solidFill>
              </a:rPr>
              <a:t>Start the contracting process here: </a:t>
            </a:r>
            <a:r>
              <a:rPr lang="en-US" sz="1600">
                <a:solidFill>
                  <a:srgbClr val="00205B"/>
                </a:solidFill>
                <a:hlinkClick r:id="rId2">
                  <a:extLst>
                    <a:ext uri="{A12FA001-AC4F-418D-AE19-62706E023703}">
                      <ahyp:hlinkClr xmlns:ahyp="http://schemas.microsoft.com/office/drawing/2018/hyperlinkcolor" val="tx"/>
                    </a:ext>
                  </a:extLst>
                </a:hlinkClick>
              </a:rPr>
              <a:t>UCare® - Join Our Network</a:t>
            </a:r>
            <a:endParaRPr lang="en-US" sz="1600">
              <a:solidFill>
                <a:srgbClr val="00205B"/>
              </a:solidFill>
            </a:endParaRPr>
          </a:p>
          <a:p>
            <a:pPr fontAlgn="base">
              <a:buClr>
                <a:srgbClr val="307FE2"/>
              </a:buClr>
            </a:pPr>
            <a:r>
              <a:rPr lang="en-US" sz="1600">
                <a:solidFill>
                  <a:srgbClr val="307FE2"/>
                </a:solidFill>
              </a:rPr>
              <a:t>Use the UCare Contracting Checklist to ensure you have all information needed to submit your application. Complete the online application in its entirety. </a:t>
            </a:r>
          </a:p>
          <a:p>
            <a:pPr fontAlgn="base">
              <a:buClr>
                <a:srgbClr val="307FE2"/>
              </a:buClr>
            </a:pPr>
            <a:r>
              <a:rPr lang="en-US" sz="1600">
                <a:solidFill>
                  <a:srgbClr val="307FE2"/>
                </a:solidFill>
              </a:rPr>
              <a:t>Missing and/or incomplete information may result in processing delays and/or closure of your request. </a:t>
            </a:r>
          </a:p>
          <a:p>
            <a:pPr fontAlgn="base">
              <a:buClr>
                <a:srgbClr val="307FE2"/>
              </a:buClr>
            </a:pPr>
            <a:r>
              <a:rPr lang="en-US" sz="1600">
                <a:solidFill>
                  <a:srgbClr val="307FE2"/>
                </a:solidFill>
              </a:rPr>
              <a:t>Please note, you are not deemed a UCare Participating Provider until you have a fully executed provider agreement in effect.</a:t>
            </a:r>
          </a:p>
          <a:p>
            <a:pPr>
              <a:buClr>
                <a:srgbClr val="307FE2"/>
              </a:buClr>
            </a:pPr>
            <a:r>
              <a:rPr lang="en-US" sz="1600">
                <a:solidFill>
                  <a:srgbClr val="307FE2"/>
                </a:solidFill>
              </a:rPr>
              <a:t>If you have questions about your contract after execution regarding products, effective date, services, facilities, etc., please contact </a:t>
            </a:r>
            <a:r>
              <a:rPr lang="en-US" sz="1600">
                <a:solidFill>
                  <a:srgbClr val="00205B"/>
                </a:solidFill>
                <a:hlinkClick r:id="rId3">
                  <a:extLst>
                    <a:ext uri="{A12FA001-AC4F-418D-AE19-62706E023703}">
                      <ahyp:hlinkClr xmlns:ahyp="http://schemas.microsoft.com/office/drawing/2018/hyperlinkcolor" val="tx"/>
                    </a:ext>
                  </a:extLst>
                </a:hlinkClick>
              </a:rPr>
              <a:t>providercontracts@ucare.org</a:t>
            </a:r>
            <a:r>
              <a:rPr lang="en-US" sz="1600">
                <a:solidFill>
                  <a:srgbClr val="307FE2"/>
                </a:solidFill>
              </a:rPr>
              <a:t>.</a:t>
            </a:r>
          </a:p>
          <a:p>
            <a:pPr lvl="1">
              <a:buClr>
                <a:srgbClr val="707371"/>
              </a:buClr>
            </a:pPr>
            <a:r>
              <a:rPr lang="en-US">
                <a:solidFill>
                  <a:srgbClr val="707371"/>
                </a:solidFill>
              </a:rPr>
              <a:t>For questions related to billing, please contact our Provider Assistance Center at 612-676-3300 or email </a:t>
            </a:r>
            <a:r>
              <a:rPr lang="en-US">
                <a:solidFill>
                  <a:srgbClr val="707371"/>
                </a:solidFill>
                <a:hlinkClick r:id="rId4">
                  <a:extLst>
                    <a:ext uri="{A12FA001-AC4F-418D-AE19-62706E023703}">
                      <ahyp:hlinkClr xmlns:ahyp="http://schemas.microsoft.com/office/drawing/2018/hyperlinkcolor" val="tx"/>
                    </a:ext>
                  </a:extLst>
                </a:hlinkClick>
              </a:rPr>
              <a:t>pac@ucare.org</a:t>
            </a:r>
            <a:r>
              <a:rPr lang="en-US">
                <a:solidFill>
                  <a:srgbClr val="707371"/>
                </a:solidFill>
              </a:rPr>
              <a:t>.</a:t>
            </a:r>
          </a:p>
          <a:p>
            <a:pPr lvl="1">
              <a:buClr>
                <a:srgbClr val="707371"/>
              </a:buClr>
            </a:pPr>
            <a:r>
              <a:rPr lang="en-US">
                <a:solidFill>
                  <a:srgbClr val="707371"/>
                </a:solidFill>
              </a:rPr>
              <a:t>Please note that for EIDBI services, UCare follows DHS guidelines.</a:t>
            </a:r>
          </a:p>
          <a:p>
            <a:endParaRPr lang="en-US"/>
          </a:p>
        </p:txBody>
      </p:sp>
      <p:sp>
        <p:nvSpPr>
          <p:cNvPr id="4" name="Slide Number Placeholder 3">
            <a:extLst>
              <a:ext uri="{FF2B5EF4-FFF2-40B4-BE49-F238E27FC236}">
                <a16:creationId xmlns:a16="http://schemas.microsoft.com/office/drawing/2014/main" id="{3BD429CA-E8CC-5D5A-FC6D-1C22D1218B39}"/>
              </a:ext>
            </a:extLst>
          </p:cNvPr>
          <p:cNvSpPr>
            <a:spLocks noGrp="1"/>
          </p:cNvSpPr>
          <p:nvPr>
            <p:ph type="sldNum" sz="quarter" idx="12"/>
          </p:nvPr>
        </p:nvSpPr>
        <p:spPr/>
        <p:txBody>
          <a:bodyPr/>
          <a:lstStyle/>
          <a:p>
            <a:fld id="{1FC4B0FD-5F77-433D-950B-A15A779E50E4}" type="slidenum">
              <a:rPr lang="en-US" smtClean="0"/>
              <a:pPr/>
              <a:t>10</a:t>
            </a:fld>
            <a:endParaRPr lang="en-US"/>
          </a:p>
        </p:txBody>
      </p:sp>
    </p:spTree>
    <p:extLst>
      <p:ext uri="{BB962C8B-B14F-4D97-AF65-F5344CB8AC3E}">
        <p14:creationId xmlns:p14="http://schemas.microsoft.com/office/powerpoint/2010/main" val="23510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9604-C7C2-99ED-DE7F-1CDF6DC05546}"/>
              </a:ext>
            </a:extLst>
          </p:cNvPr>
          <p:cNvSpPr>
            <a:spLocks noGrp="1"/>
          </p:cNvSpPr>
          <p:nvPr>
            <p:ph type="title"/>
          </p:nvPr>
        </p:nvSpPr>
        <p:spPr/>
        <p:txBody>
          <a:bodyPr/>
          <a:lstStyle/>
          <a:p>
            <a:r>
              <a:rPr lang="en-US"/>
              <a:t>Additional Resources</a:t>
            </a:r>
          </a:p>
        </p:txBody>
      </p:sp>
      <p:sp>
        <p:nvSpPr>
          <p:cNvPr id="3" name="Content Placeholder 2">
            <a:extLst>
              <a:ext uri="{FF2B5EF4-FFF2-40B4-BE49-F238E27FC236}">
                <a16:creationId xmlns:a16="http://schemas.microsoft.com/office/drawing/2014/main" id="{70614BCC-B2BB-E233-DD56-6284A5A3D3E8}"/>
              </a:ext>
            </a:extLst>
          </p:cNvPr>
          <p:cNvSpPr>
            <a:spLocks noGrp="1"/>
          </p:cNvSpPr>
          <p:nvPr>
            <p:ph idx="1"/>
          </p:nvPr>
        </p:nvSpPr>
        <p:spPr/>
        <p:txBody>
          <a:bodyPr/>
          <a:lstStyle/>
          <a:p>
            <a:pPr>
              <a:buClr>
                <a:srgbClr val="307FE2"/>
              </a:buClr>
            </a:pPr>
            <a:r>
              <a:rPr lang="en-US" sz="1600">
                <a:solidFill>
                  <a:srgbClr val="307FE2"/>
                </a:solidFill>
              </a:rPr>
              <a:t>UCare’s Provider Website ensures easy access to a variety of news, authorization grids, manuals, required forms and other resources for health care professionals who provide care to UCare members. </a:t>
            </a:r>
          </a:p>
          <a:p>
            <a:pPr>
              <a:buClr>
                <a:srgbClr val="307FE2"/>
              </a:buClr>
            </a:pPr>
            <a:r>
              <a:rPr lang="en-US" sz="1600">
                <a:solidFill>
                  <a:schemeClr val="tx2"/>
                </a:solidFill>
              </a:rPr>
              <a:t>Bookmark these resource pages to quickly find important information needed to effectively work with UCare. </a:t>
            </a:r>
          </a:p>
          <a:p>
            <a:pPr lvl="1">
              <a:buClr>
                <a:srgbClr val="707371"/>
              </a:buClr>
            </a:pPr>
            <a:r>
              <a:rPr lang="en-US">
                <a:solidFill>
                  <a:srgbClr val="00205B"/>
                </a:solidFill>
                <a:hlinkClick r:id="rId2">
                  <a:extLst>
                    <a:ext uri="{A12FA001-AC4F-418D-AE19-62706E023703}">
                      <ahyp:hlinkClr xmlns:ahyp="http://schemas.microsoft.com/office/drawing/2018/hyperlinkcolor" val="tx"/>
                    </a:ext>
                  </a:extLst>
                </a:hlinkClick>
              </a:rPr>
              <a:t>Provider Login, Claims, Billing, Policies &amp; More (ucare.org)</a:t>
            </a:r>
            <a:endParaRPr lang="en-US">
              <a:solidFill>
                <a:srgbClr val="00205B"/>
              </a:solidFill>
            </a:endParaRPr>
          </a:p>
          <a:p>
            <a:pPr lvl="1">
              <a:buClr>
                <a:srgbClr val="707371"/>
              </a:buClr>
            </a:pPr>
            <a:r>
              <a:rPr lang="en-US">
                <a:solidFill>
                  <a:srgbClr val="00205B"/>
                </a:solidFill>
                <a:hlinkClick r:id="rId3">
                  <a:extLst>
                    <a:ext uri="{A12FA001-AC4F-418D-AE19-62706E023703}">
                      <ahyp:hlinkClr xmlns:ahyp="http://schemas.microsoft.com/office/drawing/2018/hyperlinkcolor" val="tx"/>
                    </a:ext>
                  </a:extLst>
                </a:hlinkClick>
              </a:rPr>
              <a:t>UCare® - Provider News</a:t>
            </a:r>
            <a:endParaRPr lang="en-US">
              <a:solidFill>
                <a:srgbClr val="00205B"/>
              </a:solidFill>
            </a:endParaRPr>
          </a:p>
          <a:p>
            <a:pPr lvl="1">
              <a:buClr>
                <a:srgbClr val="707371"/>
              </a:buClr>
            </a:pPr>
            <a:r>
              <a:rPr lang="en-US">
                <a:solidFill>
                  <a:srgbClr val="00205B"/>
                </a:solidFill>
                <a:hlinkClick r:id="rId4">
                  <a:extLst>
                    <a:ext uri="{A12FA001-AC4F-418D-AE19-62706E023703}">
                      <ahyp:hlinkClr xmlns:ahyp="http://schemas.microsoft.com/office/drawing/2018/hyperlinkcolor" val="tx"/>
                    </a:ext>
                  </a:extLst>
                </a:hlinkClick>
              </a:rPr>
              <a:t>UCare® - Policies and Resources</a:t>
            </a:r>
            <a:endParaRPr lang="en-US">
              <a:solidFill>
                <a:srgbClr val="00205B"/>
              </a:solidFill>
            </a:endParaRPr>
          </a:p>
          <a:p>
            <a:pPr>
              <a:buClr>
                <a:srgbClr val="307FE2"/>
              </a:buClr>
            </a:pPr>
            <a:r>
              <a:rPr lang="en-US" sz="1600">
                <a:solidFill>
                  <a:srgbClr val="307FE2"/>
                </a:solidFill>
              </a:rPr>
              <a:t>The UCare Provider Manual is an extension of your contract. Checking it regularly for updated information and reference material is required.</a:t>
            </a:r>
          </a:p>
          <a:p>
            <a:pPr lvl="1">
              <a:buClr>
                <a:srgbClr val="707371"/>
              </a:buClr>
            </a:pPr>
            <a:r>
              <a:rPr lang="en-US">
                <a:solidFill>
                  <a:srgbClr val="00205B"/>
                </a:solidFill>
                <a:hlinkClick r:id="rId5">
                  <a:extLst>
                    <a:ext uri="{A12FA001-AC4F-418D-AE19-62706E023703}">
                      <ahyp:hlinkClr xmlns:ahyp="http://schemas.microsoft.com/office/drawing/2018/hyperlinkcolor" val="tx"/>
                    </a:ext>
                  </a:extLst>
                </a:hlinkClick>
              </a:rPr>
              <a:t>UCare® - Provider Manual</a:t>
            </a:r>
            <a:endParaRPr lang="en-US">
              <a:solidFill>
                <a:srgbClr val="00205B"/>
              </a:solidFill>
            </a:endParaRPr>
          </a:p>
          <a:p>
            <a:pPr lvl="1">
              <a:buClr>
                <a:srgbClr val="707371"/>
              </a:buClr>
            </a:pPr>
            <a:r>
              <a:rPr lang="en-US">
                <a:solidFill>
                  <a:srgbClr val="707371"/>
                </a:solidFill>
              </a:rPr>
              <a:t>Use the Provider Manual as the source of truth when doing business with UCare.</a:t>
            </a:r>
            <a:endParaRPr lang="en-US">
              <a:solidFill>
                <a:srgbClr val="00205B"/>
              </a:solidFill>
            </a:endParaRPr>
          </a:p>
          <a:p>
            <a:pPr marL="0" indent="0">
              <a:buNone/>
            </a:pPr>
            <a:endParaRPr lang="en-US"/>
          </a:p>
        </p:txBody>
      </p:sp>
      <p:sp>
        <p:nvSpPr>
          <p:cNvPr id="4" name="Slide Number Placeholder 3">
            <a:extLst>
              <a:ext uri="{FF2B5EF4-FFF2-40B4-BE49-F238E27FC236}">
                <a16:creationId xmlns:a16="http://schemas.microsoft.com/office/drawing/2014/main" id="{D444163B-6B63-1A08-4B02-26B2438EB8E9}"/>
              </a:ext>
            </a:extLst>
          </p:cNvPr>
          <p:cNvSpPr>
            <a:spLocks noGrp="1"/>
          </p:cNvSpPr>
          <p:nvPr>
            <p:ph type="sldNum" sz="quarter" idx="12"/>
          </p:nvPr>
        </p:nvSpPr>
        <p:spPr/>
        <p:txBody>
          <a:bodyPr/>
          <a:lstStyle/>
          <a:p>
            <a:fld id="{1FC4B0FD-5F77-433D-950B-A15A779E50E4}" type="slidenum">
              <a:rPr lang="en-US" smtClean="0"/>
              <a:pPr/>
              <a:t>11</a:t>
            </a:fld>
            <a:endParaRPr lang="en-US"/>
          </a:p>
        </p:txBody>
      </p:sp>
    </p:spTree>
    <p:extLst>
      <p:ext uri="{BB962C8B-B14F-4D97-AF65-F5344CB8AC3E}">
        <p14:creationId xmlns:p14="http://schemas.microsoft.com/office/powerpoint/2010/main" val="405000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5D2C-8CB1-B11D-6979-65C803856CFA}"/>
              </a:ext>
            </a:extLst>
          </p:cNvPr>
          <p:cNvSpPr>
            <a:spLocks noGrp="1"/>
          </p:cNvSpPr>
          <p:nvPr>
            <p:ph type="title"/>
          </p:nvPr>
        </p:nvSpPr>
        <p:spPr/>
        <p:txBody>
          <a:bodyPr/>
          <a:lstStyle/>
          <a:p>
            <a:r>
              <a:rPr kumimoji="0" lang="en-US" b="0" i="0" u="none" strike="noStrike" kern="1200" cap="none" spc="0" normalizeH="0" baseline="0" noProof="0">
                <a:ln>
                  <a:noFill/>
                </a:ln>
                <a:effectLst/>
                <a:uLnTx/>
                <a:uFillTx/>
              </a:rPr>
              <a:t>Submission &amp; Questions</a:t>
            </a:r>
            <a:endParaRPr lang="en-US"/>
          </a:p>
        </p:txBody>
      </p:sp>
      <p:sp>
        <p:nvSpPr>
          <p:cNvPr id="3" name="Content Placeholder 2">
            <a:extLst>
              <a:ext uri="{FF2B5EF4-FFF2-40B4-BE49-F238E27FC236}">
                <a16:creationId xmlns:a16="http://schemas.microsoft.com/office/drawing/2014/main" id="{684E2047-D6F5-E056-7A61-BCF6225F1D27}"/>
              </a:ext>
            </a:extLst>
          </p:cNvPr>
          <p:cNvSpPr>
            <a:spLocks noGrp="1"/>
          </p:cNvSpPr>
          <p:nvPr>
            <p:ph idx="1"/>
          </p:nvPr>
        </p:nvSpPr>
        <p:spPr/>
        <p:txBody>
          <a:bodyPr/>
          <a:lstStyle/>
          <a:p>
            <a:pPr>
              <a:buClr>
                <a:srgbClr val="307FE2"/>
              </a:buClr>
            </a:pPr>
            <a:r>
              <a:rPr lang="en-US" sz="1600">
                <a:solidFill>
                  <a:schemeClr val="tx2"/>
                </a:solidFill>
              </a:rPr>
              <a:t>Submit all required contracting documents, including your Minnesota Health Care Programs (MHCP) EIDBI enrollment letter, through </a:t>
            </a:r>
            <a:r>
              <a:rPr lang="en-US" sz="1600" err="1">
                <a:solidFill>
                  <a:schemeClr val="tx2"/>
                </a:solidFill>
                <a:latin typeface="Verdana"/>
              </a:rPr>
              <a:t>UCare’s</a:t>
            </a:r>
            <a:r>
              <a:rPr lang="en-US" sz="1600">
                <a:solidFill>
                  <a:schemeClr val="tx2"/>
                </a:solidFill>
                <a:latin typeface="Verdana"/>
              </a:rPr>
              <a:t> </a:t>
            </a:r>
            <a:r>
              <a:rPr lang="en-US" sz="1600">
                <a:solidFill>
                  <a:srgbClr val="00205B"/>
                </a:solidFill>
                <a:hlinkClick r:id="rId2">
                  <a:extLst>
                    <a:ext uri="{A12FA001-AC4F-418D-AE19-62706E023703}">
                      <ahyp:hlinkClr xmlns:ahyp="http://schemas.microsoft.com/office/drawing/2018/hyperlinkcolor" val="tx"/>
                    </a:ext>
                  </a:extLst>
                </a:hlinkClick>
              </a:rPr>
              <a:t>Provider Contract Application Portal</a:t>
            </a:r>
            <a:r>
              <a:rPr lang="en-US" sz="1600">
                <a:solidFill>
                  <a:schemeClr val="tx2"/>
                </a:solidFill>
              </a:rPr>
              <a:t>.</a:t>
            </a:r>
            <a:r>
              <a:rPr lang="en-US" sz="1600">
                <a:solidFill>
                  <a:schemeClr val="tx2"/>
                </a:solidFill>
                <a:latin typeface="Verdana"/>
              </a:rPr>
              <a:t> </a:t>
            </a:r>
          </a:p>
          <a:p>
            <a:pPr>
              <a:buClr>
                <a:srgbClr val="307FE2"/>
              </a:buClr>
            </a:pPr>
            <a:endParaRPr lang="en-US" sz="1600">
              <a:solidFill>
                <a:schemeClr val="tx2"/>
              </a:solidFill>
            </a:endParaRPr>
          </a:p>
          <a:p>
            <a:pPr>
              <a:buClr>
                <a:srgbClr val="307FE2"/>
              </a:buClr>
            </a:pPr>
            <a:r>
              <a:rPr lang="en-US" sz="1600">
                <a:solidFill>
                  <a:schemeClr val="tx2"/>
                </a:solidFill>
              </a:rPr>
              <a:t>For</a:t>
            </a:r>
            <a:r>
              <a:rPr lang="en-US" sz="1600">
                <a:solidFill>
                  <a:schemeClr val="tx2"/>
                </a:solidFill>
                <a:latin typeface="Verdana"/>
              </a:rPr>
              <a:t> UCare</a:t>
            </a:r>
            <a:r>
              <a:rPr lang="en-US" sz="1600">
                <a:solidFill>
                  <a:schemeClr val="tx2"/>
                </a:solidFill>
              </a:rPr>
              <a:t> contracting </a:t>
            </a:r>
            <a:r>
              <a:rPr lang="en-US" sz="1600">
                <a:solidFill>
                  <a:schemeClr val="tx2"/>
                </a:solidFill>
                <a:latin typeface="Verdana"/>
              </a:rPr>
              <a:t>request</a:t>
            </a:r>
            <a:r>
              <a:rPr lang="en-US" sz="1600">
                <a:solidFill>
                  <a:schemeClr val="tx2"/>
                </a:solidFill>
              </a:rPr>
              <a:t> questions, please email </a:t>
            </a:r>
            <a:r>
              <a:rPr lang="en-US" sz="1600" u="sng">
                <a:solidFill>
                  <a:srgbClr val="00205B"/>
                </a:solidFill>
                <a:hlinkClick r:id="rId3">
                  <a:extLst>
                    <a:ext uri="{A12FA001-AC4F-418D-AE19-62706E023703}">
                      <ahyp:hlinkClr xmlns:ahyp="http://schemas.microsoft.com/office/drawing/2018/hyperlinkcolor" val="tx"/>
                    </a:ext>
                  </a:extLst>
                </a:hlinkClick>
              </a:rPr>
              <a:t>providerapp@ucare.org</a:t>
            </a:r>
            <a:r>
              <a:rPr lang="en-US" sz="1600" u="sng">
                <a:solidFill>
                  <a:srgbClr val="00205B"/>
                </a:solidFill>
              </a:rPr>
              <a:t> </a:t>
            </a:r>
            <a:r>
              <a:rPr lang="en-US" sz="1600">
                <a:solidFill>
                  <a:schemeClr val="tx2"/>
                </a:solidFill>
              </a:rPr>
              <a:t>or use the </a:t>
            </a:r>
            <a:r>
              <a:rPr lang="en-US" sz="1600" b="0">
                <a:solidFill>
                  <a:schemeClr val="tx2"/>
                </a:solidFill>
              </a:rPr>
              <a:t>‘</a:t>
            </a:r>
            <a:r>
              <a:rPr lang="en-US" sz="1600" b="0" i="1">
                <a:solidFill>
                  <a:schemeClr val="tx2"/>
                </a:solidFill>
              </a:rPr>
              <a:t>Get Help’ </a:t>
            </a:r>
            <a:r>
              <a:rPr lang="en-US" sz="1600">
                <a:solidFill>
                  <a:schemeClr val="tx2"/>
                </a:solidFill>
              </a:rPr>
              <a:t>functionality within the Application Portal.</a:t>
            </a:r>
          </a:p>
          <a:p>
            <a:pPr marL="0" indent="0">
              <a:buNone/>
            </a:pPr>
            <a:endParaRPr lang="en-US"/>
          </a:p>
        </p:txBody>
      </p:sp>
      <p:sp>
        <p:nvSpPr>
          <p:cNvPr id="4" name="Slide Number Placeholder 3">
            <a:extLst>
              <a:ext uri="{FF2B5EF4-FFF2-40B4-BE49-F238E27FC236}">
                <a16:creationId xmlns:a16="http://schemas.microsoft.com/office/drawing/2014/main" id="{8ED01E8D-A2D5-AD7D-78A1-CBF76A4B03BC}"/>
              </a:ext>
            </a:extLst>
          </p:cNvPr>
          <p:cNvSpPr>
            <a:spLocks noGrp="1"/>
          </p:cNvSpPr>
          <p:nvPr>
            <p:ph type="sldNum" sz="quarter" idx="12"/>
          </p:nvPr>
        </p:nvSpPr>
        <p:spPr/>
        <p:txBody>
          <a:bodyPr/>
          <a:lstStyle/>
          <a:p>
            <a:fld id="{1FC4B0FD-5F77-433D-950B-A15A779E50E4}" type="slidenum">
              <a:rPr lang="en-US" smtClean="0"/>
              <a:pPr/>
              <a:t>12</a:t>
            </a:fld>
            <a:endParaRPr lang="en-US"/>
          </a:p>
        </p:txBody>
      </p:sp>
      <p:pic>
        <p:nvPicPr>
          <p:cNvPr id="8" name="Picture 7">
            <a:extLst>
              <a:ext uri="{FF2B5EF4-FFF2-40B4-BE49-F238E27FC236}">
                <a16:creationId xmlns:a16="http://schemas.microsoft.com/office/drawing/2014/main" id="{7BF16A0E-2B63-AF73-7CBE-0A83475333EC}"/>
              </a:ext>
            </a:extLst>
          </p:cNvPr>
          <p:cNvPicPr>
            <a:picLocks noChangeAspect="1"/>
          </p:cNvPicPr>
          <p:nvPr/>
        </p:nvPicPr>
        <p:blipFill>
          <a:blip r:embed="rId4"/>
          <a:stretch>
            <a:fillRect/>
          </a:stretch>
        </p:blipFill>
        <p:spPr>
          <a:xfrm>
            <a:off x="2124301" y="4038696"/>
            <a:ext cx="4895397" cy="19882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2458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90A98-A1E1-4AE4-8553-FC22624CB378}"/>
              </a:ext>
            </a:extLst>
          </p:cNvPr>
          <p:cNvSpPr>
            <a:spLocks noGrp="1"/>
          </p:cNvSpPr>
          <p:nvPr>
            <p:ph type="title"/>
          </p:nvPr>
        </p:nvSpPr>
        <p:spPr/>
        <p:txBody>
          <a:bodyPr/>
          <a:lstStyle/>
          <a:p>
            <a:r>
              <a:rPr lang="en-US">
                <a:solidFill>
                  <a:srgbClr val="00205B"/>
                </a:solidFill>
              </a:rPr>
              <a:t>Manage Your Information</a:t>
            </a:r>
          </a:p>
        </p:txBody>
      </p:sp>
      <p:sp>
        <p:nvSpPr>
          <p:cNvPr id="6" name="Content Placeholder 5">
            <a:extLst>
              <a:ext uri="{FF2B5EF4-FFF2-40B4-BE49-F238E27FC236}">
                <a16:creationId xmlns:a16="http://schemas.microsoft.com/office/drawing/2014/main" id="{3ED43F86-5539-4650-8834-FD5B84D55302}"/>
              </a:ext>
            </a:extLst>
          </p:cNvPr>
          <p:cNvSpPr>
            <a:spLocks noGrp="1"/>
          </p:cNvSpPr>
          <p:nvPr>
            <p:ph idx="1"/>
          </p:nvPr>
        </p:nvSpPr>
        <p:spPr>
          <a:xfrm>
            <a:off x="539496" y="1487932"/>
            <a:ext cx="8080522" cy="4699112"/>
          </a:xfrm>
        </p:spPr>
        <p:txBody>
          <a:bodyPr vert="horz" lIns="137160" tIns="45720" rIns="91440" bIns="45720" rtlCol="0" anchor="t">
            <a:noAutofit/>
          </a:bodyPr>
          <a:lstStyle/>
          <a:p>
            <a:pPr marL="233045" indent="-233045">
              <a:lnSpc>
                <a:spcPct val="150000"/>
              </a:lnSpc>
              <a:buClr>
                <a:srgbClr val="307FE2"/>
              </a:buClr>
            </a:pPr>
            <a:r>
              <a:rPr lang="en-US" sz="1600" dirty="0">
                <a:solidFill>
                  <a:srgbClr val="307FE2"/>
                </a:solidFill>
                <a:latin typeface="Verdana"/>
                <a:ea typeface="Verdana"/>
              </a:rPr>
              <a:t>To ensure claim payment accuracy, keep your information with UCare up to date:</a:t>
            </a:r>
            <a:endParaRPr lang="en-US" dirty="0"/>
          </a:p>
          <a:p>
            <a:pPr marL="677545" lvl="1" indent="-285750">
              <a:lnSpc>
                <a:spcPct val="100000"/>
              </a:lnSpc>
              <a:spcAft>
                <a:spcPts val="0"/>
              </a:spcAft>
              <a:buClr>
                <a:schemeClr val="accent5"/>
              </a:buClr>
              <a:buFontTx/>
              <a:buChar char="−"/>
            </a:pPr>
            <a:r>
              <a:rPr lang="en-US" dirty="0">
                <a:solidFill>
                  <a:srgbClr val="707371"/>
                </a:solidFill>
                <a:latin typeface="Verdana"/>
                <a:ea typeface="Verdana"/>
              </a:rPr>
              <a:t>Facility Tax ID</a:t>
            </a:r>
          </a:p>
          <a:p>
            <a:pPr marL="677545" lvl="1" indent="-285750">
              <a:lnSpc>
                <a:spcPct val="100000"/>
              </a:lnSpc>
              <a:spcAft>
                <a:spcPts val="0"/>
              </a:spcAft>
              <a:buClr>
                <a:schemeClr val="accent5"/>
              </a:buClr>
              <a:buFontTx/>
              <a:buChar char="−"/>
            </a:pPr>
            <a:r>
              <a:rPr lang="en-US" dirty="0">
                <a:solidFill>
                  <a:srgbClr val="707371"/>
                </a:solidFill>
                <a:latin typeface="Verdana"/>
                <a:ea typeface="Verdana"/>
              </a:rPr>
              <a:t>Legal name or DBA</a:t>
            </a:r>
          </a:p>
          <a:p>
            <a:pPr marL="677545" lvl="1" indent="-285750">
              <a:lnSpc>
                <a:spcPct val="100000"/>
              </a:lnSpc>
              <a:spcAft>
                <a:spcPts val="0"/>
              </a:spcAft>
              <a:buClr>
                <a:schemeClr val="accent5"/>
              </a:buClr>
              <a:buFontTx/>
              <a:buChar char="−"/>
            </a:pPr>
            <a:r>
              <a:rPr lang="en-US" dirty="0">
                <a:solidFill>
                  <a:srgbClr val="707371"/>
                </a:solidFill>
                <a:latin typeface="Verdana"/>
                <a:ea typeface="Verdana"/>
              </a:rPr>
              <a:t>Address</a:t>
            </a:r>
          </a:p>
          <a:p>
            <a:pPr marL="677545" lvl="1" indent="-285750">
              <a:lnSpc>
                <a:spcPct val="100000"/>
              </a:lnSpc>
              <a:spcAft>
                <a:spcPts val="0"/>
              </a:spcAft>
              <a:buClr>
                <a:schemeClr val="accent5"/>
              </a:buClr>
              <a:buFontTx/>
              <a:buChar char="−"/>
            </a:pPr>
            <a:r>
              <a:rPr lang="en-US" dirty="0">
                <a:solidFill>
                  <a:srgbClr val="707371"/>
                </a:solidFill>
                <a:latin typeface="Verdana"/>
                <a:ea typeface="Verdana"/>
              </a:rPr>
              <a:t>NPI/UMPI</a:t>
            </a:r>
            <a:endParaRPr lang="en-US" dirty="0">
              <a:solidFill>
                <a:srgbClr val="707371"/>
              </a:solidFill>
            </a:endParaRPr>
          </a:p>
          <a:p>
            <a:pPr marL="233045" indent="-233045">
              <a:lnSpc>
                <a:spcPct val="150000"/>
              </a:lnSpc>
              <a:buClr>
                <a:srgbClr val="307FE2"/>
              </a:buClr>
            </a:pPr>
            <a:r>
              <a:rPr lang="en-US" sz="1600" dirty="0">
                <a:solidFill>
                  <a:srgbClr val="307FE2"/>
                </a:solidFill>
                <a:latin typeface="Verdana"/>
                <a:ea typeface="Verdana"/>
              </a:rPr>
              <a:t>To update your information, visit the </a:t>
            </a:r>
            <a:r>
              <a:rPr lang="en-US" sz="1600" dirty="0">
                <a:solidFill>
                  <a:srgbClr val="00205B"/>
                </a:solidFill>
                <a:latin typeface="Verdana"/>
                <a:ea typeface="Verdana"/>
                <a:hlinkClick r:id="rId3">
                  <a:extLst>
                    <a:ext uri="{A12FA001-AC4F-418D-AE19-62706E023703}">
                      <ahyp:hlinkClr xmlns:ahyp="http://schemas.microsoft.com/office/drawing/2018/hyperlinkcolor" val="tx"/>
                    </a:ext>
                  </a:extLst>
                </a:hlinkClick>
              </a:rPr>
              <a:t>Manage Your Information page</a:t>
            </a:r>
            <a:r>
              <a:rPr lang="en-US" sz="1600" dirty="0">
                <a:solidFill>
                  <a:srgbClr val="00205B"/>
                </a:solidFill>
                <a:latin typeface="Verdana"/>
                <a:ea typeface="Verdana"/>
              </a:rPr>
              <a:t> </a:t>
            </a:r>
            <a:r>
              <a:rPr lang="en-US" sz="1600" dirty="0">
                <a:solidFill>
                  <a:srgbClr val="307FE2"/>
                </a:solidFill>
                <a:latin typeface="Verdana"/>
                <a:ea typeface="Verdana"/>
              </a:rPr>
              <a:t>on the UCare Provider Website and complete the </a:t>
            </a:r>
            <a:r>
              <a:rPr lang="en-US" sz="1600" dirty="0">
                <a:solidFill>
                  <a:schemeClr val="bg2">
                    <a:lumMod val="90000"/>
                    <a:lumOff val="10000"/>
                  </a:schemeClr>
                </a:solidFill>
                <a:latin typeface="Verdana"/>
                <a:ea typeface="Verdana"/>
                <a:hlinkClick r:id="rId4">
                  <a:extLst>
                    <a:ext uri="{A12FA001-AC4F-418D-AE19-62706E023703}">
                      <ahyp:hlinkClr xmlns:ahyp="http://schemas.microsoft.com/office/drawing/2018/hyperlinkcolor" val="tx"/>
                    </a:ext>
                  </a:extLst>
                </a:hlinkClick>
              </a:rPr>
              <a:t>Facility Change Form/Demographic Change/Update</a:t>
            </a:r>
            <a:r>
              <a:rPr lang="en-US" sz="1600" dirty="0">
                <a:solidFill>
                  <a:schemeClr val="bg2">
                    <a:lumMod val="90000"/>
                    <a:lumOff val="10000"/>
                  </a:schemeClr>
                </a:solidFill>
                <a:latin typeface="Verdana"/>
                <a:ea typeface="Verdana"/>
              </a:rPr>
              <a:t>.</a:t>
            </a:r>
          </a:p>
          <a:p>
            <a:pPr marL="233045" indent="-233045">
              <a:lnSpc>
                <a:spcPct val="150000"/>
              </a:lnSpc>
              <a:buClr>
                <a:srgbClr val="307FE2"/>
              </a:buClr>
            </a:pPr>
            <a:r>
              <a:rPr lang="en-US" sz="1600" dirty="0">
                <a:solidFill>
                  <a:schemeClr val="tx2"/>
                </a:solidFill>
                <a:latin typeface="Verdana"/>
                <a:ea typeface="Verdana"/>
              </a:rPr>
              <a:t>To add another location to your current UCare contract, complete the</a:t>
            </a:r>
            <a:r>
              <a:rPr lang="en-US" sz="1600" dirty="0">
                <a:solidFill>
                  <a:schemeClr val="bg2">
                    <a:lumMod val="90000"/>
                    <a:lumOff val="10000"/>
                  </a:schemeClr>
                </a:solidFill>
                <a:latin typeface="Verdana"/>
                <a:ea typeface="Verdana"/>
              </a:rPr>
              <a:t> </a:t>
            </a:r>
            <a:r>
              <a:rPr lang="en-US" sz="1600" dirty="0">
                <a:solidFill>
                  <a:schemeClr val="bg2">
                    <a:lumMod val="90000"/>
                    <a:lumOff val="10000"/>
                  </a:schemeClr>
                </a:solidFill>
                <a:latin typeface="Verdana"/>
                <a:ea typeface="Verdana"/>
                <a:hlinkClick r:id="rId5">
                  <a:extLst>
                    <a:ext uri="{A12FA001-AC4F-418D-AE19-62706E023703}">
                      <ahyp:hlinkClr xmlns:ahyp="http://schemas.microsoft.com/office/drawing/2018/hyperlinkcolor" val="tx"/>
                    </a:ext>
                  </a:extLst>
                </a:hlinkClick>
              </a:rPr>
              <a:t>Facility Location Add Form.</a:t>
            </a:r>
            <a:endParaRPr lang="en-US" sz="1600" dirty="0">
              <a:solidFill>
                <a:schemeClr val="bg2">
                  <a:lumMod val="90000"/>
                  <a:lumOff val="10000"/>
                </a:schemeClr>
              </a:solidFill>
              <a:hlinkClick r:id="rId5">
                <a:extLst>
                  <a:ext uri="{A12FA001-AC4F-418D-AE19-62706E023703}">
                    <ahyp:hlinkClr xmlns:ahyp="http://schemas.microsoft.com/office/drawing/2018/hyperlinkcolor" val="tx"/>
                  </a:ext>
                </a:extLst>
              </a:hlinkClick>
            </a:endParaRPr>
          </a:p>
          <a:p>
            <a:pPr marL="233045" lvl="2" indent="-233045">
              <a:lnSpc>
                <a:spcPct val="150000"/>
              </a:lnSpc>
              <a:buClr>
                <a:srgbClr val="307FE2"/>
              </a:buClr>
            </a:pPr>
            <a:r>
              <a:rPr lang="en-US" sz="1600" dirty="0">
                <a:solidFill>
                  <a:srgbClr val="307FE2"/>
                </a:solidFill>
                <a:latin typeface="Verdana"/>
                <a:ea typeface="Verdana"/>
              </a:rPr>
              <a:t>You will be notified within </a:t>
            </a:r>
            <a:r>
              <a:rPr lang="en-US" sz="1600">
                <a:solidFill>
                  <a:srgbClr val="307FE2"/>
                </a:solidFill>
                <a:latin typeface="Verdana"/>
                <a:ea typeface="Verdana"/>
              </a:rPr>
              <a:t>30</a:t>
            </a:r>
            <a:r>
              <a:rPr lang="en-US" sz="1600" dirty="0">
                <a:solidFill>
                  <a:srgbClr val="307FE2"/>
                </a:solidFill>
                <a:latin typeface="Verdana"/>
                <a:ea typeface="Verdana"/>
              </a:rPr>
              <a:t> calendar days via email when the process is complete.</a:t>
            </a:r>
          </a:p>
          <a:p>
            <a:pPr marL="0" indent="0">
              <a:lnSpc>
                <a:spcPct val="150000"/>
              </a:lnSpc>
              <a:buClr>
                <a:srgbClr val="307FE2"/>
              </a:buClr>
              <a:buNone/>
            </a:pPr>
            <a:endParaRPr lang="en-US" sz="1800">
              <a:solidFill>
                <a:srgbClr val="307FE2"/>
              </a:solidFill>
            </a:endParaRPr>
          </a:p>
        </p:txBody>
      </p:sp>
      <p:sp>
        <p:nvSpPr>
          <p:cNvPr id="3" name="Slide Number Placeholder 2">
            <a:extLst>
              <a:ext uri="{FF2B5EF4-FFF2-40B4-BE49-F238E27FC236}">
                <a16:creationId xmlns:a16="http://schemas.microsoft.com/office/drawing/2014/main" id="{40702ED4-7E02-498C-B7CA-16704F80260D}"/>
              </a:ext>
            </a:extLst>
          </p:cNvPr>
          <p:cNvSpPr>
            <a:spLocks noGrp="1"/>
          </p:cNvSpPr>
          <p:nvPr>
            <p:ph type="sldNum" sz="quarter" idx="12"/>
          </p:nvPr>
        </p:nvSpPr>
        <p:spPr/>
        <p:txBody>
          <a:bodyPr/>
          <a:lstStyle/>
          <a:p>
            <a:fld id="{1FC4B0FD-5F77-433D-950B-A15A779E50E4}" type="slidenum">
              <a:rPr lang="en-US" smtClean="0"/>
              <a:pPr/>
              <a:t>13</a:t>
            </a:fld>
            <a:endParaRPr lang="en-US"/>
          </a:p>
        </p:txBody>
      </p:sp>
    </p:spTree>
    <p:extLst>
      <p:ext uri="{BB962C8B-B14F-4D97-AF65-F5344CB8AC3E}">
        <p14:creationId xmlns:p14="http://schemas.microsoft.com/office/powerpoint/2010/main" val="233851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C4B0FD-5F77-433D-950B-A15A779E50E4}" type="slidenum">
              <a:rPr lang="en-US" smtClean="0"/>
              <a:t>14</a:t>
            </a:fld>
            <a:endParaRPr lang="en-US"/>
          </a:p>
        </p:txBody>
      </p:sp>
      <p:sp>
        <p:nvSpPr>
          <p:cNvPr id="6" name="Title 5">
            <a:extLst>
              <a:ext uri="{FF2B5EF4-FFF2-40B4-BE49-F238E27FC236}">
                <a16:creationId xmlns:a16="http://schemas.microsoft.com/office/drawing/2014/main" id="{AAAD224A-5A52-C247-8417-4CE926F1C5D4}"/>
              </a:ext>
            </a:extLst>
          </p:cNvPr>
          <p:cNvSpPr>
            <a:spLocks noGrp="1"/>
          </p:cNvSpPr>
          <p:nvPr>
            <p:ph type="ctrTitle"/>
          </p:nvPr>
        </p:nvSpPr>
        <p:spPr>
          <a:xfrm>
            <a:off x="769395" y="1476126"/>
            <a:ext cx="6858000" cy="2330646"/>
          </a:xfrm>
        </p:spPr>
        <p:txBody>
          <a:bodyPr/>
          <a:lstStyle/>
          <a:p>
            <a:r>
              <a:rPr lang="en-US"/>
              <a:t>Credentialing with UCare</a:t>
            </a:r>
          </a:p>
        </p:txBody>
      </p:sp>
    </p:spTree>
    <p:extLst>
      <p:ext uri="{BB962C8B-B14F-4D97-AF65-F5344CB8AC3E}">
        <p14:creationId xmlns:p14="http://schemas.microsoft.com/office/powerpoint/2010/main" val="28429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90A98-A1E1-4AE4-8553-FC22624CB378}"/>
              </a:ext>
            </a:extLst>
          </p:cNvPr>
          <p:cNvSpPr>
            <a:spLocks noGrp="1"/>
          </p:cNvSpPr>
          <p:nvPr>
            <p:ph type="title"/>
          </p:nvPr>
        </p:nvSpPr>
        <p:spPr/>
        <p:txBody>
          <a:bodyPr/>
          <a:lstStyle/>
          <a:p>
            <a:r>
              <a:rPr lang="en-US">
                <a:solidFill>
                  <a:srgbClr val="00205B"/>
                </a:solidFill>
                <a:latin typeface="Verdana"/>
                <a:ea typeface="Verdana"/>
              </a:rPr>
              <a:t>Credentialing with UCare </a:t>
            </a:r>
            <a:endParaRPr lang="en-US">
              <a:solidFill>
                <a:srgbClr val="00205B"/>
              </a:solidFill>
              <a:highlight>
                <a:srgbClr val="FFFF00"/>
              </a:highlight>
            </a:endParaRPr>
          </a:p>
        </p:txBody>
      </p:sp>
      <p:sp>
        <p:nvSpPr>
          <p:cNvPr id="6" name="Content Placeholder 5">
            <a:extLst>
              <a:ext uri="{FF2B5EF4-FFF2-40B4-BE49-F238E27FC236}">
                <a16:creationId xmlns:a16="http://schemas.microsoft.com/office/drawing/2014/main" id="{3ED43F86-5539-4650-8834-FD5B84D55302}"/>
              </a:ext>
            </a:extLst>
          </p:cNvPr>
          <p:cNvSpPr>
            <a:spLocks noGrp="1"/>
          </p:cNvSpPr>
          <p:nvPr>
            <p:ph idx="1"/>
          </p:nvPr>
        </p:nvSpPr>
        <p:spPr>
          <a:xfrm>
            <a:off x="531739" y="1654241"/>
            <a:ext cx="8080522" cy="4697877"/>
          </a:xfrm>
        </p:spPr>
        <p:txBody>
          <a:bodyPr vert="horz" lIns="137160" tIns="45720" rIns="91440" bIns="45720" rtlCol="0" anchor="t">
            <a:noAutofit/>
          </a:bodyPr>
          <a:lstStyle/>
          <a:p>
            <a:pPr marL="233045" indent="-233045">
              <a:lnSpc>
                <a:spcPct val="100000"/>
              </a:lnSpc>
              <a:buClr>
                <a:srgbClr val="307FE2"/>
              </a:buClr>
            </a:pPr>
            <a:r>
              <a:rPr lang="en-US" sz="1600">
                <a:solidFill>
                  <a:srgbClr val="307FE2"/>
                </a:solidFill>
                <a:latin typeface="Verdana"/>
                <a:ea typeface="Verdana"/>
              </a:rPr>
              <a:t>UCare Contracted providers, or those in the process of becoming contracted with UCare, will need to ensure those </a:t>
            </a:r>
            <a:r>
              <a:rPr lang="en-US" sz="1600" b="1" i="1">
                <a:solidFill>
                  <a:srgbClr val="307FE2"/>
                </a:solidFill>
                <a:latin typeface="Verdana"/>
                <a:ea typeface="Verdana"/>
              </a:rPr>
              <a:t>independently licensed practitioners</a:t>
            </a:r>
            <a:r>
              <a:rPr lang="en-US" sz="1600">
                <a:solidFill>
                  <a:srgbClr val="307FE2"/>
                </a:solidFill>
                <a:latin typeface="Verdana"/>
                <a:ea typeface="Verdana"/>
              </a:rPr>
              <a:t> requiring credentialing have active credentialing with UCare. </a:t>
            </a:r>
            <a:endParaRPr lang="en-US">
              <a:latin typeface="Verdana"/>
              <a:ea typeface="Verdana"/>
            </a:endParaRPr>
          </a:p>
          <a:p>
            <a:pPr marL="233045" indent="-233045">
              <a:lnSpc>
                <a:spcPct val="100000"/>
              </a:lnSpc>
              <a:buClr>
                <a:srgbClr val="307FE2"/>
              </a:buClr>
            </a:pPr>
            <a:r>
              <a:rPr lang="en-US" sz="1600">
                <a:solidFill>
                  <a:srgbClr val="307FE2"/>
                </a:solidFill>
                <a:latin typeface="Verdana"/>
                <a:ea typeface="Verdana"/>
              </a:rPr>
              <a:t>What is the difference between Contracting and Credentialing with UCare?</a:t>
            </a:r>
          </a:p>
          <a:p>
            <a:pPr marL="233045" indent="-233045">
              <a:lnSpc>
                <a:spcPct val="100000"/>
              </a:lnSpc>
              <a:buClr>
                <a:srgbClr val="307FE2"/>
              </a:buClr>
            </a:pPr>
            <a:endParaRPr lang="en-US" sz="1600" b="1">
              <a:solidFill>
                <a:srgbClr val="307FE2"/>
              </a:solidFill>
            </a:endParaRPr>
          </a:p>
          <a:p>
            <a:pPr lvl="1">
              <a:lnSpc>
                <a:spcPct val="100000"/>
              </a:lnSpc>
              <a:buClr>
                <a:srgbClr val="707371"/>
              </a:buClr>
              <a:buFont typeface="Verdana" panose="020B0604030504040204" pitchFamily="34" charset="0"/>
              <a:buChar char="‒"/>
            </a:pPr>
            <a:r>
              <a:rPr lang="en-US" b="1">
                <a:solidFill>
                  <a:srgbClr val="707371"/>
                </a:solidFill>
                <a:latin typeface="Verdana"/>
                <a:ea typeface="Verdana"/>
              </a:rPr>
              <a:t>Contracting with UCare</a:t>
            </a:r>
            <a:r>
              <a:rPr lang="en-US">
                <a:solidFill>
                  <a:srgbClr val="707371"/>
                </a:solidFill>
                <a:latin typeface="Verdana"/>
                <a:ea typeface="Verdana"/>
              </a:rPr>
              <a:t>: </a:t>
            </a:r>
            <a:r>
              <a:rPr lang="en-US">
                <a:solidFill>
                  <a:srgbClr val="707371"/>
                </a:solidFill>
                <a:latin typeface="Verdana"/>
                <a:ea typeface="Verdana"/>
                <a:cs typeface="+mn-cs"/>
              </a:rPr>
              <a:t>A provider is entering into a contractual agreement with UCare to service UCare enrollees receiving Medical Assistance (MA).</a:t>
            </a:r>
          </a:p>
          <a:p>
            <a:pPr lvl="1">
              <a:lnSpc>
                <a:spcPct val="100000"/>
              </a:lnSpc>
              <a:buClr>
                <a:srgbClr val="707371"/>
              </a:buClr>
              <a:buFont typeface="Verdana" panose="020B0604030504040204" pitchFamily="34" charset="0"/>
              <a:buChar char="‒"/>
            </a:pPr>
            <a:endParaRPr lang="en-US" b="1">
              <a:solidFill>
                <a:srgbClr val="707371"/>
              </a:solidFill>
            </a:endParaRPr>
          </a:p>
          <a:p>
            <a:pPr lvl="1">
              <a:lnSpc>
                <a:spcPct val="100000"/>
              </a:lnSpc>
              <a:buClr>
                <a:srgbClr val="707371"/>
              </a:buClr>
              <a:buFont typeface="Verdana" panose="020B0604030504040204" pitchFamily="34" charset="0"/>
              <a:buChar char="‒"/>
              <a:defRPr/>
            </a:pPr>
            <a:r>
              <a:rPr lang="en-US" b="1">
                <a:solidFill>
                  <a:srgbClr val="707371"/>
                </a:solidFill>
                <a:latin typeface="Verdana"/>
                <a:ea typeface="Verdana"/>
              </a:rPr>
              <a:t>Credentialing with UCare</a:t>
            </a:r>
            <a:r>
              <a:rPr lang="en-US">
                <a:solidFill>
                  <a:srgbClr val="707371"/>
                </a:solidFill>
                <a:latin typeface="Verdana"/>
                <a:ea typeface="Verdana"/>
              </a:rPr>
              <a:t>: </a:t>
            </a:r>
            <a:r>
              <a:rPr lang="en-US" sz="1400">
                <a:solidFill>
                  <a:srgbClr val="707371"/>
                </a:solidFill>
                <a:latin typeface="Verdana"/>
                <a:ea typeface="Verdana"/>
              </a:rPr>
              <a:t>Verifies a practitioner’s qualifications, training, independent licensure and professional background to ensure practitioners meet state requirements.</a:t>
            </a:r>
          </a:p>
          <a:p>
            <a:pPr marL="342900" lvl="1" indent="0">
              <a:lnSpc>
                <a:spcPct val="100000"/>
              </a:lnSpc>
              <a:buNone/>
            </a:pPr>
            <a:endParaRPr lang="en-US"/>
          </a:p>
          <a:p>
            <a:pPr marL="342900" lvl="1" indent="0">
              <a:lnSpc>
                <a:spcPct val="100000"/>
              </a:lnSpc>
              <a:buNone/>
            </a:pPr>
            <a:endParaRPr lang="en-US"/>
          </a:p>
          <a:p>
            <a:pPr marL="233045" lvl="0" indent="-233045">
              <a:lnSpc>
                <a:spcPct val="100000"/>
              </a:lnSpc>
            </a:pPr>
            <a:endParaRPr lang="en-US" sz="2000"/>
          </a:p>
        </p:txBody>
      </p:sp>
      <p:sp>
        <p:nvSpPr>
          <p:cNvPr id="3" name="Slide Number Placeholder 2">
            <a:extLst>
              <a:ext uri="{FF2B5EF4-FFF2-40B4-BE49-F238E27FC236}">
                <a16:creationId xmlns:a16="http://schemas.microsoft.com/office/drawing/2014/main" id="{40702ED4-7E02-498C-B7CA-16704F80260D}"/>
              </a:ext>
            </a:extLst>
          </p:cNvPr>
          <p:cNvSpPr>
            <a:spLocks noGrp="1"/>
          </p:cNvSpPr>
          <p:nvPr>
            <p:ph type="sldNum" sz="quarter" idx="12"/>
          </p:nvPr>
        </p:nvSpPr>
        <p:spPr/>
        <p:txBody>
          <a:bodyPr/>
          <a:lstStyle/>
          <a:p>
            <a:fld id="{1FC4B0FD-5F77-433D-950B-A15A779E50E4}" type="slidenum">
              <a:rPr lang="en-US" smtClean="0"/>
              <a:pPr/>
              <a:t>15</a:t>
            </a:fld>
            <a:endParaRPr lang="en-US"/>
          </a:p>
        </p:txBody>
      </p:sp>
    </p:spTree>
    <p:extLst>
      <p:ext uri="{BB962C8B-B14F-4D97-AF65-F5344CB8AC3E}">
        <p14:creationId xmlns:p14="http://schemas.microsoft.com/office/powerpoint/2010/main" val="10938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6016-DD8F-878E-97DE-4B303F9CEDEC}"/>
              </a:ext>
            </a:extLst>
          </p:cNvPr>
          <p:cNvSpPr>
            <a:spLocks noGrp="1"/>
          </p:cNvSpPr>
          <p:nvPr>
            <p:ph type="title"/>
          </p:nvPr>
        </p:nvSpPr>
        <p:spPr/>
        <p:txBody>
          <a:bodyPr/>
          <a:lstStyle/>
          <a:p>
            <a:r>
              <a:rPr kumimoji="0" lang="en-US" b="0" i="0" u="none" strike="noStrike" kern="1200" cap="none" spc="0" normalizeH="0" baseline="0" noProof="0">
                <a:ln>
                  <a:noFill/>
                </a:ln>
                <a:effectLst/>
                <a:uLnTx/>
                <a:uFillTx/>
              </a:rPr>
              <a:t>Credentialing with UCare</a:t>
            </a:r>
            <a:endParaRPr lang="en-US"/>
          </a:p>
        </p:txBody>
      </p:sp>
      <p:sp>
        <p:nvSpPr>
          <p:cNvPr id="3" name="Content Placeholder 2">
            <a:extLst>
              <a:ext uri="{FF2B5EF4-FFF2-40B4-BE49-F238E27FC236}">
                <a16:creationId xmlns:a16="http://schemas.microsoft.com/office/drawing/2014/main" id="{816BA435-EEBA-E979-2189-85D869E5877F}"/>
              </a:ext>
            </a:extLst>
          </p:cNvPr>
          <p:cNvSpPr>
            <a:spLocks noGrp="1"/>
          </p:cNvSpPr>
          <p:nvPr>
            <p:ph idx="1"/>
          </p:nvPr>
        </p:nvSpPr>
        <p:spPr>
          <a:xfrm>
            <a:off x="549887" y="1483822"/>
            <a:ext cx="7713027" cy="4381024"/>
          </a:xfrm>
        </p:spPr>
        <p:txBody>
          <a:bodyPr vert="horz" lIns="137160" tIns="45720" rIns="91440" bIns="45720" rtlCol="0" anchor="t">
            <a:noAutofit/>
          </a:bodyPr>
          <a:lstStyle/>
          <a:p>
            <a:pPr marL="233045" indent="-233045">
              <a:lnSpc>
                <a:spcPct val="100000"/>
              </a:lnSpc>
              <a:buClr>
                <a:srgbClr val="307FE2"/>
              </a:buClr>
            </a:pPr>
            <a:r>
              <a:rPr lang="en-US" sz="1600">
                <a:solidFill>
                  <a:srgbClr val="307FE2"/>
                </a:solidFill>
                <a:latin typeface="Verdana"/>
                <a:ea typeface="Verdana"/>
              </a:rPr>
              <a:t>For credentialed type practitioners, the Minnesota Uniform Credentialing Application can be submitted at </a:t>
            </a:r>
            <a:r>
              <a:rPr lang="en-US" sz="1600">
                <a:solidFill>
                  <a:srgbClr val="00205B"/>
                </a:solidFill>
                <a:latin typeface="Verdana"/>
                <a:ea typeface="Verdana"/>
                <a:hlinkClick r:id="rId2">
                  <a:extLst>
                    <a:ext uri="{A12FA001-AC4F-418D-AE19-62706E023703}">
                      <ahyp:hlinkClr xmlns:ahyp="http://schemas.microsoft.com/office/drawing/2018/hyperlinkcolor" val="tx"/>
                    </a:ext>
                  </a:extLst>
                </a:hlinkClick>
              </a:rPr>
              <a:t>www.credentialsmart.net</a:t>
            </a:r>
            <a:r>
              <a:rPr lang="en-US" sz="1600">
                <a:solidFill>
                  <a:srgbClr val="307FE2"/>
                </a:solidFill>
                <a:latin typeface="Verdana"/>
                <a:ea typeface="Verdana"/>
              </a:rPr>
              <a:t>. Submitting the application on this site allows for data to be fed directly into </a:t>
            </a:r>
            <a:r>
              <a:rPr lang="en-US" sz="1600" err="1">
                <a:solidFill>
                  <a:srgbClr val="307FE2"/>
                </a:solidFill>
                <a:latin typeface="Verdana"/>
                <a:ea typeface="Verdana"/>
              </a:rPr>
              <a:t>UCare's</a:t>
            </a:r>
            <a:r>
              <a:rPr lang="en-US" sz="1600">
                <a:solidFill>
                  <a:srgbClr val="307FE2"/>
                </a:solidFill>
                <a:latin typeface="Verdana"/>
                <a:ea typeface="Verdana"/>
              </a:rPr>
              <a:t> credentialing database.</a:t>
            </a:r>
            <a:endParaRPr lang="en-US" sz="1600">
              <a:solidFill>
                <a:srgbClr val="307FE2"/>
              </a:solidFill>
            </a:endParaRPr>
          </a:p>
          <a:p>
            <a:pPr marL="233045" indent="-233045">
              <a:lnSpc>
                <a:spcPct val="100000"/>
              </a:lnSpc>
              <a:buClr>
                <a:srgbClr val="307FE2"/>
              </a:buClr>
            </a:pPr>
            <a:endParaRPr lang="en-US" sz="1600">
              <a:solidFill>
                <a:srgbClr val="307FE2"/>
              </a:solidFill>
            </a:endParaRPr>
          </a:p>
          <a:p>
            <a:pPr marL="233045" indent="-233045">
              <a:lnSpc>
                <a:spcPct val="100000"/>
              </a:lnSpc>
              <a:buClr>
                <a:srgbClr val="307FE2"/>
              </a:buClr>
            </a:pPr>
            <a:r>
              <a:rPr lang="en-US" sz="1600">
                <a:solidFill>
                  <a:srgbClr val="307FE2"/>
                </a:solidFill>
                <a:latin typeface="Verdana"/>
                <a:ea typeface="Verdana"/>
              </a:rPr>
              <a:t>Seeing UCare members prior to the credentialing approval date will result in out-of-network claim processing, claim rejections or claim denials. If you have questions about credentialing or are unsure if a practitioner has completed the process, contact </a:t>
            </a:r>
            <a:r>
              <a:rPr lang="en-US" sz="1600">
                <a:solidFill>
                  <a:srgbClr val="00205B"/>
                </a:solidFill>
                <a:latin typeface="Verdana"/>
                <a:ea typeface="Verdana"/>
                <a:hlinkClick r:id="rId3">
                  <a:extLst>
                    <a:ext uri="{A12FA001-AC4F-418D-AE19-62706E023703}">
                      <ahyp:hlinkClr xmlns:ahyp="http://schemas.microsoft.com/office/drawing/2018/hyperlinkcolor" val="tx"/>
                    </a:ext>
                  </a:extLst>
                </a:hlinkClick>
              </a:rPr>
              <a:t>credentialinginfo@ucare.org</a:t>
            </a:r>
            <a:endParaRPr lang="en-US" sz="1600">
              <a:solidFill>
                <a:srgbClr val="00205B"/>
              </a:solidFill>
              <a:latin typeface="Verdana"/>
              <a:ea typeface="Verdana"/>
            </a:endParaRPr>
          </a:p>
          <a:p>
            <a:pPr marL="233045" indent="-233045">
              <a:lnSpc>
                <a:spcPct val="100000"/>
              </a:lnSpc>
              <a:buClr>
                <a:srgbClr val="307FE2"/>
              </a:buClr>
            </a:pPr>
            <a:endParaRPr lang="en-US" sz="1600">
              <a:solidFill>
                <a:srgbClr val="307FE2"/>
              </a:solidFill>
            </a:endParaRPr>
          </a:p>
          <a:p>
            <a:pPr marL="233045" indent="-233045">
              <a:lnSpc>
                <a:spcPct val="100000"/>
              </a:lnSpc>
              <a:buClr>
                <a:srgbClr val="307FE2"/>
              </a:buClr>
            </a:pPr>
            <a:r>
              <a:rPr lang="en-US" sz="1600">
                <a:solidFill>
                  <a:srgbClr val="307FE2"/>
                </a:solidFill>
                <a:latin typeface="Verdana"/>
                <a:ea typeface="Verdana"/>
              </a:rPr>
              <a:t>Independently licensed practitioners who have current credentialing with UCare, can be affiliated to your UCare contracted locations by submitting a </a:t>
            </a:r>
            <a:r>
              <a:rPr lang="en-US" sz="1600">
                <a:solidFill>
                  <a:srgbClr val="00205B"/>
                </a:solidFill>
                <a:latin typeface="Verdana"/>
                <a:ea typeface="Verdana"/>
                <a:hlinkClick r:id="rId4">
                  <a:extLst>
                    <a:ext uri="{A12FA001-AC4F-418D-AE19-62706E023703}">
                      <ahyp:hlinkClr xmlns:ahyp="http://schemas.microsoft.com/office/drawing/2018/hyperlinkcolor" val="tx"/>
                    </a:ext>
                  </a:extLst>
                </a:hlinkClick>
              </a:rPr>
              <a:t>MN Uniform Practitioner Change Form</a:t>
            </a:r>
            <a:r>
              <a:rPr lang="en-US" sz="1600">
                <a:solidFill>
                  <a:srgbClr val="00205B"/>
                </a:solidFill>
                <a:latin typeface="Verdana"/>
                <a:ea typeface="Verdana"/>
              </a:rPr>
              <a:t> </a:t>
            </a:r>
            <a:r>
              <a:rPr lang="en-US" sz="1600">
                <a:solidFill>
                  <a:srgbClr val="307FE2"/>
                </a:solidFill>
                <a:latin typeface="Verdana"/>
                <a:ea typeface="Verdana"/>
              </a:rPr>
              <a:t>(under Organization/Facility Forms drawer) to </a:t>
            </a:r>
            <a:r>
              <a:rPr lang="en-US" sz="1600">
                <a:solidFill>
                  <a:srgbClr val="00205B"/>
                </a:solidFill>
                <a:latin typeface="Verdana"/>
                <a:ea typeface="Verdana"/>
                <a:hlinkClick r:id="rId3">
                  <a:extLst>
                    <a:ext uri="{A12FA001-AC4F-418D-AE19-62706E023703}">
                      <ahyp:hlinkClr xmlns:ahyp="http://schemas.microsoft.com/office/drawing/2018/hyperlinkcolor" val="tx"/>
                    </a:ext>
                  </a:extLst>
                </a:hlinkClick>
              </a:rPr>
              <a:t>credentialinginfo@ucare.org</a:t>
            </a:r>
            <a:r>
              <a:rPr lang="en-US" sz="1600">
                <a:solidFill>
                  <a:srgbClr val="307FE2"/>
                </a:solidFill>
                <a:latin typeface="Verdana"/>
                <a:ea typeface="Verdana"/>
              </a:rPr>
              <a:t>. </a:t>
            </a:r>
            <a:endParaRPr lang="en-US" sz="1600">
              <a:solidFill>
                <a:srgbClr val="307FE2"/>
              </a:solidFill>
            </a:endParaRPr>
          </a:p>
          <a:p>
            <a:pPr marL="233045" indent="-233045">
              <a:lnSpc>
                <a:spcPct val="100000"/>
              </a:lnSpc>
            </a:pPr>
            <a:endParaRPr lang="en-US"/>
          </a:p>
        </p:txBody>
      </p:sp>
      <p:sp>
        <p:nvSpPr>
          <p:cNvPr id="4" name="Slide Number Placeholder 3">
            <a:extLst>
              <a:ext uri="{FF2B5EF4-FFF2-40B4-BE49-F238E27FC236}">
                <a16:creationId xmlns:a16="http://schemas.microsoft.com/office/drawing/2014/main" id="{47EB288C-9EAD-C5FD-8077-795300309EA5}"/>
              </a:ext>
            </a:extLst>
          </p:cNvPr>
          <p:cNvSpPr>
            <a:spLocks noGrp="1"/>
          </p:cNvSpPr>
          <p:nvPr>
            <p:ph type="sldNum" sz="quarter" idx="12"/>
          </p:nvPr>
        </p:nvSpPr>
        <p:spPr/>
        <p:txBody>
          <a:bodyPr/>
          <a:lstStyle/>
          <a:p>
            <a:fld id="{1FC4B0FD-5F77-433D-950B-A15A779E50E4}" type="slidenum">
              <a:rPr lang="en-US" smtClean="0"/>
              <a:pPr/>
              <a:t>16</a:t>
            </a:fld>
            <a:endParaRPr lang="en-US"/>
          </a:p>
        </p:txBody>
      </p:sp>
    </p:spTree>
    <p:extLst>
      <p:ext uri="{BB962C8B-B14F-4D97-AF65-F5344CB8AC3E}">
        <p14:creationId xmlns:p14="http://schemas.microsoft.com/office/powerpoint/2010/main" val="383038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90A98-A1E1-4AE4-8553-FC22624CB378}"/>
              </a:ext>
            </a:extLst>
          </p:cNvPr>
          <p:cNvSpPr>
            <a:spLocks noGrp="1"/>
          </p:cNvSpPr>
          <p:nvPr>
            <p:ph type="title"/>
          </p:nvPr>
        </p:nvSpPr>
        <p:spPr/>
        <p:txBody>
          <a:bodyPr/>
          <a:lstStyle/>
          <a:p>
            <a:r>
              <a:rPr lang="en-US" dirty="0">
                <a:solidFill>
                  <a:srgbClr val="00205B"/>
                </a:solidFill>
                <a:latin typeface="Verdana"/>
                <a:ea typeface="Verdana"/>
              </a:rPr>
              <a:t>UCare Enrollment for </a:t>
            </a:r>
            <a:r>
              <a:rPr lang="en-US" u="sng" dirty="0">
                <a:solidFill>
                  <a:srgbClr val="00205B"/>
                </a:solidFill>
                <a:latin typeface="Verdana"/>
                <a:ea typeface="Verdana"/>
              </a:rPr>
              <a:t>Non-Credentialed</a:t>
            </a:r>
            <a:r>
              <a:rPr lang="en-US" dirty="0">
                <a:solidFill>
                  <a:srgbClr val="00205B"/>
                </a:solidFill>
                <a:latin typeface="Verdana"/>
                <a:ea typeface="Verdana"/>
              </a:rPr>
              <a:t> Practitioner Types</a:t>
            </a:r>
          </a:p>
        </p:txBody>
      </p:sp>
      <p:sp>
        <p:nvSpPr>
          <p:cNvPr id="6" name="Content Placeholder 5">
            <a:extLst>
              <a:ext uri="{FF2B5EF4-FFF2-40B4-BE49-F238E27FC236}">
                <a16:creationId xmlns:a16="http://schemas.microsoft.com/office/drawing/2014/main" id="{3ED43F86-5539-4650-8834-FD5B84D55302}"/>
              </a:ext>
            </a:extLst>
          </p:cNvPr>
          <p:cNvSpPr>
            <a:spLocks noGrp="1"/>
          </p:cNvSpPr>
          <p:nvPr>
            <p:ph idx="1"/>
          </p:nvPr>
        </p:nvSpPr>
        <p:spPr>
          <a:xfrm>
            <a:off x="523983" y="1846217"/>
            <a:ext cx="8080522" cy="5562289"/>
          </a:xfrm>
        </p:spPr>
        <p:txBody>
          <a:bodyPr vert="horz" lIns="137160" tIns="45720" rIns="91440" bIns="45720" rtlCol="0" anchor="t">
            <a:noAutofit/>
          </a:bodyPr>
          <a:lstStyle/>
          <a:p>
            <a:pPr marL="233045" indent="-233045">
              <a:lnSpc>
                <a:spcPct val="100000"/>
              </a:lnSpc>
              <a:spcAft>
                <a:spcPts val="0"/>
              </a:spcAft>
              <a:buClr>
                <a:srgbClr val="307FE2"/>
              </a:buClr>
            </a:pPr>
            <a:r>
              <a:rPr lang="en-US" sz="1600" dirty="0">
                <a:solidFill>
                  <a:srgbClr val="307FE2"/>
                </a:solidFill>
                <a:latin typeface="Verdana"/>
                <a:ea typeface="Verdana"/>
              </a:rPr>
              <a:t>All EIDBI practitioners need to be registered with DHS prior to be entering into UCare's claims system, which includes </a:t>
            </a:r>
            <a:r>
              <a:rPr lang="en-US" sz="1600" dirty="0">
                <a:solidFill>
                  <a:schemeClr val="tx2"/>
                </a:solidFill>
                <a:latin typeface="Verdana"/>
                <a:ea typeface="Verdana"/>
              </a:rPr>
              <a:t>non-credentialed practitioner types (e.g., behavior technicians, behavior analysts).</a:t>
            </a:r>
            <a:endParaRPr lang="en-US" dirty="0">
              <a:solidFill>
                <a:schemeClr val="tx2"/>
              </a:solidFill>
              <a:latin typeface="Verdana"/>
              <a:ea typeface="Verdana"/>
            </a:endParaRPr>
          </a:p>
          <a:p>
            <a:pPr marL="233045" indent="-233045">
              <a:lnSpc>
                <a:spcPct val="100000"/>
              </a:lnSpc>
              <a:spcAft>
                <a:spcPts val="0"/>
              </a:spcAft>
              <a:buClr>
                <a:srgbClr val="307FE2"/>
              </a:buClr>
            </a:pPr>
            <a:endParaRPr lang="en-US" sz="1100">
              <a:solidFill>
                <a:schemeClr val="tx2"/>
              </a:solidFill>
            </a:endParaRPr>
          </a:p>
          <a:p>
            <a:pPr marL="233045" indent="-233045">
              <a:lnSpc>
                <a:spcPct val="100000"/>
              </a:lnSpc>
              <a:spcAft>
                <a:spcPts val="0"/>
              </a:spcAft>
              <a:buClr>
                <a:srgbClr val="307FE2"/>
              </a:buClr>
            </a:pPr>
            <a:r>
              <a:rPr lang="en-US" sz="1600" dirty="0">
                <a:solidFill>
                  <a:schemeClr val="tx2"/>
                </a:solidFill>
                <a:latin typeface="Verdana"/>
                <a:ea typeface="Verdana"/>
              </a:rPr>
              <a:t>To enroll a Non-Credentialed Practitioner (NCP), </a:t>
            </a:r>
            <a:r>
              <a:rPr lang="en-US" sz="1600" dirty="0">
                <a:solidFill>
                  <a:srgbClr val="307FE2"/>
                </a:solidFill>
                <a:latin typeface="Verdana"/>
                <a:ea typeface="Verdana"/>
              </a:rPr>
              <a:t>complete and submit the </a:t>
            </a:r>
            <a:r>
              <a:rPr lang="en-US" sz="1600" dirty="0">
                <a:solidFill>
                  <a:srgbClr val="00205B"/>
                </a:solidFill>
                <a:latin typeface="Verdana"/>
                <a:ea typeface="Verdana"/>
                <a:hlinkClick r:id="rId3">
                  <a:extLst>
                    <a:ext uri="{A12FA001-AC4F-418D-AE19-62706E023703}">
                      <ahyp:hlinkClr xmlns:ahyp="http://schemas.microsoft.com/office/drawing/2018/hyperlinkcolor" val="tx"/>
                    </a:ext>
                  </a:extLst>
                </a:hlinkClick>
              </a:rPr>
              <a:t>Non-Credentialed Practitioner Form</a:t>
            </a:r>
            <a:r>
              <a:rPr lang="en-US" sz="1600" dirty="0">
                <a:solidFill>
                  <a:srgbClr val="00205B"/>
                </a:solidFill>
                <a:latin typeface="Verdana"/>
                <a:ea typeface="Verdana"/>
              </a:rPr>
              <a:t> </a:t>
            </a:r>
            <a:r>
              <a:rPr lang="en-US" sz="1600" dirty="0">
                <a:solidFill>
                  <a:srgbClr val="307FE2"/>
                </a:solidFill>
                <a:latin typeface="Verdana"/>
                <a:ea typeface="Verdana"/>
              </a:rPr>
              <a:t>to UCare. </a:t>
            </a:r>
          </a:p>
          <a:p>
            <a:pPr marL="233045" indent="-233045">
              <a:lnSpc>
                <a:spcPct val="100000"/>
              </a:lnSpc>
              <a:spcAft>
                <a:spcPts val="0"/>
              </a:spcAft>
              <a:buClr>
                <a:srgbClr val="307FE2"/>
              </a:buClr>
            </a:pPr>
            <a:endParaRPr lang="en-US" sz="1200">
              <a:solidFill>
                <a:srgbClr val="00205B"/>
              </a:solidFill>
              <a:highlight>
                <a:srgbClr val="FFFF00"/>
              </a:highlight>
              <a:latin typeface="Verdana"/>
              <a:ea typeface="Verdana"/>
            </a:endParaRPr>
          </a:p>
          <a:p>
            <a:pPr marL="690245" lvl="3" indent="-287020">
              <a:lnSpc>
                <a:spcPct val="100000"/>
              </a:lnSpc>
              <a:spcAft>
                <a:spcPts val="1200"/>
              </a:spcAft>
              <a:buClr>
                <a:srgbClr val="707371"/>
              </a:buClr>
              <a:buFont typeface="Verdana" panose="020B0604030504040204" pitchFamily="34" charset="0"/>
              <a:buChar char="−"/>
            </a:pPr>
            <a:r>
              <a:rPr lang="en-US" dirty="0">
                <a:solidFill>
                  <a:srgbClr val="707371"/>
                </a:solidFill>
                <a:latin typeface="Verdana"/>
                <a:ea typeface="Verdana"/>
              </a:rPr>
              <a:t>Once the form is received, Provider Enrollment will check the DHS file to ensure practitioners are listed with EIDBI levels.</a:t>
            </a:r>
          </a:p>
          <a:p>
            <a:pPr marL="1035050" lvl="4">
              <a:lnSpc>
                <a:spcPct val="100000"/>
              </a:lnSpc>
              <a:spcAft>
                <a:spcPts val="1200"/>
              </a:spcAft>
              <a:buClr>
                <a:srgbClr val="00205B"/>
              </a:buClr>
              <a:buFont typeface="Arial" panose="020B0604020202020204" pitchFamily="34" charset="0"/>
              <a:buChar char="•"/>
            </a:pPr>
            <a:r>
              <a:rPr lang="en-US" sz="1200" dirty="0">
                <a:solidFill>
                  <a:srgbClr val="307FE2"/>
                </a:solidFill>
                <a:latin typeface="Verdana"/>
                <a:ea typeface="Verdana"/>
              </a:rPr>
              <a:t>If listed, practitioners are then added to our claim payment system, not in our credentialing system. </a:t>
            </a:r>
            <a:endParaRPr lang="en-US" sz="1200" dirty="0">
              <a:solidFill>
                <a:srgbClr val="307FE2"/>
              </a:solidFill>
            </a:endParaRPr>
          </a:p>
          <a:p>
            <a:pPr marL="690245" lvl="3" indent="-287020">
              <a:lnSpc>
                <a:spcPct val="100000"/>
              </a:lnSpc>
              <a:spcAft>
                <a:spcPts val="1200"/>
              </a:spcAft>
              <a:buClr>
                <a:srgbClr val="707371"/>
              </a:buClr>
              <a:buFont typeface="Verdana" panose="020B0604030504040204" pitchFamily="34" charset="0"/>
              <a:buChar char="−"/>
            </a:pPr>
            <a:r>
              <a:rPr lang="en-US" dirty="0">
                <a:solidFill>
                  <a:srgbClr val="707371"/>
                </a:solidFill>
                <a:latin typeface="Verdana"/>
                <a:ea typeface="Verdana"/>
              </a:rPr>
              <a:t>If you have any questions related to NCP forms and would like to check status, please call 612-676-3300 or email </a:t>
            </a:r>
            <a:r>
              <a:rPr lang="en-US" dirty="0">
                <a:solidFill>
                  <a:schemeClr val="bg2"/>
                </a:solidFill>
                <a:latin typeface="Verdana"/>
                <a:ea typeface="Verdana"/>
                <a:hlinkClick r:id="rId4">
                  <a:extLst>
                    <a:ext uri="{A12FA001-AC4F-418D-AE19-62706E023703}">
                      <ahyp:hlinkClr xmlns:ahyp="http://schemas.microsoft.com/office/drawing/2018/hyperlinkcolor" val="tx"/>
                    </a:ext>
                  </a:extLst>
                </a:hlinkClick>
              </a:rPr>
              <a:t>pac@ucare.org</a:t>
            </a:r>
            <a:r>
              <a:rPr lang="en-US" dirty="0">
                <a:solidFill>
                  <a:schemeClr val="bg2"/>
                </a:solidFill>
                <a:latin typeface="Verdana"/>
                <a:ea typeface="Verdana"/>
              </a:rPr>
              <a:t>.</a:t>
            </a:r>
          </a:p>
          <a:p>
            <a:pPr marL="690245" lvl="3" indent="-287020">
              <a:lnSpc>
                <a:spcPct val="100000"/>
              </a:lnSpc>
              <a:spcAft>
                <a:spcPts val="1200"/>
              </a:spcAft>
              <a:buClr>
                <a:srgbClr val="707371"/>
              </a:buClr>
              <a:buFont typeface="Verdana" panose="020B0604030504040204" pitchFamily="34" charset="0"/>
              <a:buChar char="−"/>
            </a:pPr>
            <a:r>
              <a:rPr lang="en-US" dirty="0">
                <a:solidFill>
                  <a:srgbClr val="707371"/>
                </a:solidFill>
                <a:latin typeface="Verdana"/>
                <a:ea typeface="Verdana"/>
              </a:rPr>
              <a:t>You will be notified within </a:t>
            </a:r>
            <a:r>
              <a:rPr lang="en-US">
                <a:solidFill>
                  <a:srgbClr val="707371"/>
                </a:solidFill>
                <a:latin typeface="Verdana"/>
                <a:ea typeface="Verdana"/>
              </a:rPr>
              <a:t>30</a:t>
            </a:r>
            <a:r>
              <a:rPr lang="en-US" dirty="0">
                <a:solidFill>
                  <a:srgbClr val="707371"/>
                </a:solidFill>
                <a:latin typeface="Verdana"/>
                <a:ea typeface="Verdana"/>
              </a:rPr>
              <a:t> business days via email when the process is complete.</a:t>
            </a:r>
          </a:p>
          <a:p>
            <a:pPr marL="690245" lvl="3" indent="-287020">
              <a:lnSpc>
                <a:spcPct val="100000"/>
              </a:lnSpc>
              <a:spcAft>
                <a:spcPts val="1200"/>
              </a:spcAft>
              <a:buClr>
                <a:srgbClr val="707371"/>
              </a:buClr>
              <a:buFont typeface="Verdana" panose="020B0604030504040204" pitchFamily="34" charset="0"/>
              <a:buChar char="−"/>
            </a:pPr>
            <a:r>
              <a:rPr lang="en-US" dirty="0">
                <a:solidFill>
                  <a:srgbClr val="707371"/>
                </a:solidFill>
                <a:latin typeface="Verdana"/>
                <a:ea typeface="Verdana"/>
              </a:rPr>
              <a:t>Claim submission prior to notification of enrollment will result in a claim rejection.</a:t>
            </a:r>
          </a:p>
        </p:txBody>
      </p:sp>
      <p:sp>
        <p:nvSpPr>
          <p:cNvPr id="3" name="Slide Number Placeholder 2">
            <a:extLst>
              <a:ext uri="{FF2B5EF4-FFF2-40B4-BE49-F238E27FC236}">
                <a16:creationId xmlns:a16="http://schemas.microsoft.com/office/drawing/2014/main" id="{40702ED4-7E02-498C-B7CA-16704F80260D}"/>
              </a:ext>
            </a:extLst>
          </p:cNvPr>
          <p:cNvSpPr>
            <a:spLocks noGrp="1"/>
          </p:cNvSpPr>
          <p:nvPr>
            <p:ph type="sldNum" sz="quarter" idx="12"/>
          </p:nvPr>
        </p:nvSpPr>
        <p:spPr/>
        <p:txBody>
          <a:bodyPr/>
          <a:lstStyle/>
          <a:p>
            <a:fld id="{1FC4B0FD-5F77-433D-950B-A15A779E50E4}" type="slidenum">
              <a:rPr lang="en-US" smtClean="0"/>
              <a:pPr/>
              <a:t>17</a:t>
            </a:fld>
            <a:endParaRPr lang="en-US"/>
          </a:p>
        </p:txBody>
      </p:sp>
      <p:sp>
        <p:nvSpPr>
          <p:cNvPr id="7" name="TextBox 6">
            <a:extLst>
              <a:ext uri="{FF2B5EF4-FFF2-40B4-BE49-F238E27FC236}">
                <a16:creationId xmlns:a16="http://schemas.microsoft.com/office/drawing/2014/main" id="{6996D7BB-EBEB-47C3-B4D6-90295F44949B}"/>
              </a:ext>
            </a:extLst>
          </p:cNvPr>
          <p:cNvSpPr txBox="1"/>
          <p:nvPr/>
        </p:nvSpPr>
        <p:spPr>
          <a:xfrm>
            <a:off x="539495" y="6423854"/>
            <a:ext cx="8255183" cy="584775"/>
          </a:xfrm>
          <a:prstGeom prst="rect">
            <a:avLst/>
          </a:prstGeom>
          <a:noFill/>
        </p:spPr>
        <p:txBody>
          <a:bodyPr wrap="square" lIns="91440" tIns="45720" rIns="91440" bIns="45720" rtlCol="0" anchor="t">
            <a:spAutoFit/>
          </a:bodyPr>
          <a:lstStyle/>
          <a:p>
            <a:r>
              <a:rPr lang="en-US" sz="1600">
                <a:solidFill>
                  <a:schemeClr val="bg1"/>
                </a:solidFill>
                <a:hlinkClick r:id="rId5">
                  <a:extLst>
                    <a:ext uri="{A12FA001-AC4F-418D-AE19-62706E023703}">
                      <ahyp:hlinkClr xmlns:ahyp="http://schemas.microsoft.com/office/drawing/2018/hyperlinkcolor" val="tx"/>
                    </a:ext>
                  </a:extLst>
                </a:hlinkClick>
              </a:rPr>
              <a:t>Instructions on how to use the form (ucare.org)</a:t>
            </a:r>
            <a:endParaRPr lang="en-US" sz="1600">
              <a:solidFill>
                <a:schemeClr val="bg1"/>
              </a:solidFill>
            </a:endParaRPr>
          </a:p>
          <a:p>
            <a:endParaRPr lang="en-US" sz="1600">
              <a:solidFill>
                <a:schemeClr val="bg1"/>
              </a:solidFill>
              <a:ea typeface="Verdana"/>
            </a:endParaRPr>
          </a:p>
        </p:txBody>
      </p:sp>
    </p:spTree>
    <p:extLst>
      <p:ext uri="{BB962C8B-B14F-4D97-AF65-F5344CB8AC3E}">
        <p14:creationId xmlns:p14="http://schemas.microsoft.com/office/powerpoint/2010/main" val="399725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C4B0FD-5F77-433D-950B-A15A779E50E4}" type="slidenum">
              <a:rPr lang="en-US" smtClean="0"/>
              <a:t>18</a:t>
            </a:fld>
            <a:endParaRPr lang="en-US"/>
          </a:p>
        </p:txBody>
      </p:sp>
      <p:sp>
        <p:nvSpPr>
          <p:cNvPr id="6" name="Title 5">
            <a:extLst>
              <a:ext uri="{FF2B5EF4-FFF2-40B4-BE49-F238E27FC236}">
                <a16:creationId xmlns:a16="http://schemas.microsoft.com/office/drawing/2014/main" id="{AAAD224A-5A52-C247-8417-4CE926F1C5D4}"/>
              </a:ext>
            </a:extLst>
          </p:cNvPr>
          <p:cNvSpPr>
            <a:spLocks noGrp="1"/>
          </p:cNvSpPr>
          <p:nvPr>
            <p:ph type="ctrTitle"/>
          </p:nvPr>
        </p:nvSpPr>
        <p:spPr>
          <a:xfrm>
            <a:off x="751395" y="1458126"/>
            <a:ext cx="6858000" cy="2330646"/>
          </a:xfrm>
        </p:spPr>
        <p:txBody>
          <a:bodyPr/>
          <a:lstStyle/>
          <a:p>
            <a:r>
              <a:rPr lang="en-US">
                <a:latin typeface="Verdana"/>
                <a:ea typeface="Verdana"/>
              </a:rPr>
              <a:t>Approval of Services</a:t>
            </a:r>
          </a:p>
        </p:txBody>
      </p:sp>
    </p:spTree>
    <p:extLst>
      <p:ext uri="{BB962C8B-B14F-4D97-AF65-F5344CB8AC3E}">
        <p14:creationId xmlns:p14="http://schemas.microsoft.com/office/powerpoint/2010/main" val="261503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7028-F217-531C-9092-B7DCDB27C351}"/>
              </a:ext>
            </a:extLst>
          </p:cNvPr>
          <p:cNvSpPr>
            <a:spLocks noGrp="1"/>
          </p:cNvSpPr>
          <p:nvPr>
            <p:ph type="title"/>
          </p:nvPr>
        </p:nvSpPr>
        <p:spPr/>
        <p:txBody>
          <a:bodyPr/>
          <a:lstStyle/>
          <a:p>
            <a:r>
              <a:rPr lang="en-US"/>
              <a:t>Requesting Prior Authorization</a:t>
            </a:r>
          </a:p>
        </p:txBody>
      </p:sp>
      <p:sp>
        <p:nvSpPr>
          <p:cNvPr id="3" name="Content Placeholder 2">
            <a:extLst>
              <a:ext uri="{FF2B5EF4-FFF2-40B4-BE49-F238E27FC236}">
                <a16:creationId xmlns:a16="http://schemas.microsoft.com/office/drawing/2014/main" id="{E646FCC4-E304-C7DD-C787-93D258D5F3ED}"/>
              </a:ext>
            </a:extLst>
          </p:cNvPr>
          <p:cNvSpPr>
            <a:spLocks noGrp="1"/>
          </p:cNvSpPr>
          <p:nvPr>
            <p:ph idx="1"/>
          </p:nvPr>
        </p:nvSpPr>
        <p:spPr>
          <a:xfrm>
            <a:off x="539496" y="1691640"/>
            <a:ext cx="5785803" cy="4131643"/>
          </a:xfrm>
        </p:spPr>
        <p:txBody>
          <a:bodyPr/>
          <a:lstStyle/>
          <a:p>
            <a:pPr marL="340995" indent="-340995">
              <a:lnSpc>
                <a:spcPct val="90000"/>
              </a:lnSpc>
            </a:pPr>
            <a:r>
              <a:rPr lang="en-US" sz="1600">
                <a:solidFill>
                  <a:srgbClr val="307FE2"/>
                </a:solidFill>
              </a:rPr>
              <a:t>Most EIDBI services require prior authorization before treatment can be completed.</a:t>
            </a:r>
          </a:p>
          <a:p>
            <a:pPr marL="340995" indent="-340995">
              <a:lnSpc>
                <a:spcPct val="90000"/>
              </a:lnSpc>
            </a:pPr>
            <a:r>
              <a:rPr lang="en-US" sz="1600">
                <a:solidFill>
                  <a:srgbClr val="307FE2"/>
                </a:solidFill>
              </a:rPr>
              <a:t>To request Prior Authorization, complete the </a:t>
            </a:r>
            <a:r>
              <a:rPr lang="en-US" sz="1600">
                <a:solidFill>
                  <a:srgbClr val="00205B"/>
                </a:solidFill>
                <a:hlinkClick r:id="rId2">
                  <a:extLst>
                    <a:ext uri="{A12FA001-AC4F-418D-AE19-62706E023703}">
                      <ahyp:hlinkClr xmlns:ahyp="http://schemas.microsoft.com/office/drawing/2018/hyperlinkcolor" val="tx"/>
                    </a:ext>
                  </a:extLst>
                </a:hlinkClick>
              </a:rPr>
              <a:t>Prior Authorization form for EIDBI </a:t>
            </a:r>
            <a:r>
              <a:rPr lang="en-US" sz="1600">
                <a:solidFill>
                  <a:srgbClr val="307FE2"/>
                </a:solidFill>
              </a:rPr>
              <a:t>(under UCare Authorization &amp; Notification Forms) and send it with relevant documentation: </a:t>
            </a:r>
            <a:endParaRPr lang="en-US" sz="1600" u="sng">
              <a:solidFill>
                <a:srgbClr val="307FE2"/>
              </a:solidFill>
            </a:endParaRPr>
          </a:p>
          <a:p>
            <a:pPr lvl="1">
              <a:lnSpc>
                <a:spcPct val="90000"/>
              </a:lnSpc>
              <a:buNone/>
            </a:pPr>
            <a:r>
              <a:rPr lang="en-US" sz="1600">
                <a:solidFill>
                  <a:srgbClr val="307FE2"/>
                </a:solidFill>
              </a:rPr>
              <a:t>Via fax to: (612) 884-2033 or 1 (855) 260-9710 </a:t>
            </a:r>
          </a:p>
          <a:p>
            <a:pPr lvl="1">
              <a:lnSpc>
                <a:spcPct val="90000"/>
              </a:lnSpc>
              <a:buNone/>
            </a:pPr>
            <a:r>
              <a:rPr lang="en-US" sz="1600">
                <a:solidFill>
                  <a:srgbClr val="307FE2"/>
                </a:solidFill>
              </a:rPr>
              <a:t>Via email to: </a:t>
            </a:r>
            <a:r>
              <a:rPr lang="en-US" sz="1600">
                <a:solidFill>
                  <a:srgbClr val="00205B"/>
                </a:solidFill>
                <a:hlinkClick r:id="rId3">
                  <a:extLst>
                    <a:ext uri="{A12FA001-AC4F-418D-AE19-62706E023703}">
                      <ahyp:hlinkClr xmlns:ahyp="http://schemas.microsoft.com/office/drawing/2018/hyperlinkcolor" val="tx"/>
                    </a:ext>
                  </a:extLst>
                </a:hlinkClick>
              </a:rPr>
              <a:t>MHSUDservices@ucare.org</a:t>
            </a:r>
            <a:endParaRPr lang="en-US" sz="1600">
              <a:solidFill>
                <a:srgbClr val="00205B"/>
              </a:solidFill>
            </a:endParaRPr>
          </a:p>
          <a:p>
            <a:pPr marL="340995" indent="-340995">
              <a:lnSpc>
                <a:spcPct val="90000"/>
              </a:lnSpc>
            </a:pPr>
            <a:r>
              <a:rPr lang="en-US" sz="1600">
                <a:solidFill>
                  <a:srgbClr val="307FE2"/>
                </a:solidFill>
              </a:rPr>
              <a:t>What documentation is required for authorization review?</a:t>
            </a:r>
          </a:p>
          <a:p>
            <a:pPr lvl="1" indent="0">
              <a:lnSpc>
                <a:spcPct val="90000"/>
              </a:lnSpc>
              <a:buNone/>
            </a:pPr>
            <a:r>
              <a:rPr lang="en-US" sz="1600">
                <a:solidFill>
                  <a:srgbClr val="307FE2"/>
                </a:solidFill>
              </a:rPr>
              <a:t>Please send most recent Individual Treatment Plan (ITP) and Comprehensive Multiple Disciplinary Evaluation  </a:t>
            </a:r>
            <a:r>
              <a:rPr lang="en-US" sz="1600">
                <a:solidFill>
                  <a:srgbClr val="307FE2"/>
                </a:solidFill>
                <a:effectLst/>
              </a:rPr>
              <a:t>(</a:t>
            </a:r>
            <a:r>
              <a:rPr lang="en-US" sz="1600">
                <a:solidFill>
                  <a:srgbClr val="307FE2"/>
                </a:solidFill>
              </a:rPr>
              <a:t>CMDE) with fully completed prior authorization request form for review</a:t>
            </a:r>
          </a:p>
          <a:p>
            <a:pPr lvl="1">
              <a:lnSpc>
                <a:spcPct val="90000"/>
              </a:lnSpc>
              <a:buNone/>
            </a:pPr>
            <a:endParaRPr lang="en-US"/>
          </a:p>
          <a:p>
            <a:pPr lvl="1">
              <a:lnSpc>
                <a:spcPct val="90000"/>
              </a:lnSpc>
              <a:buNone/>
            </a:pPr>
            <a:endParaRPr lang="en-US"/>
          </a:p>
        </p:txBody>
      </p:sp>
      <p:sp>
        <p:nvSpPr>
          <p:cNvPr id="4" name="Slide Number Placeholder 3">
            <a:extLst>
              <a:ext uri="{FF2B5EF4-FFF2-40B4-BE49-F238E27FC236}">
                <a16:creationId xmlns:a16="http://schemas.microsoft.com/office/drawing/2014/main" id="{93571FB1-9D33-8669-016C-F13DECAB9E92}"/>
              </a:ext>
            </a:extLst>
          </p:cNvPr>
          <p:cNvSpPr>
            <a:spLocks noGrp="1"/>
          </p:cNvSpPr>
          <p:nvPr>
            <p:ph type="sldNum" sz="quarter" idx="12"/>
          </p:nvPr>
        </p:nvSpPr>
        <p:spPr/>
        <p:txBody>
          <a:bodyPr/>
          <a:lstStyle/>
          <a:p>
            <a:fld id="{1FC4B0FD-5F77-433D-950B-A15A779E50E4}" type="slidenum">
              <a:rPr lang="en-US" smtClean="0"/>
              <a:pPr/>
              <a:t>19</a:t>
            </a:fld>
            <a:endParaRPr lang="en-US"/>
          </a:p>
        </p:txBody>
      </p:sp>
      <p:pic>
        <p:nvPicPr>
          <p:cNvPr id="5" name="Picture 6" descr="A table of information&#10;&#10;Description automatically generated">
            <a:extLst>
              <a:ext uri="{FF2B5EF4-FFF2-40B4-BE49-F238E27FC236}">
                <a16:creationId xmlns:a16="http://schemas.microsoft.com/office/drawing/2014/main" id="{DEEE9B4E-2FB2-B28D-A05D-FADED7D33336}"/>
              </a:ext>
            </a:extLst>
          </p:cNvPr>
          <p:cNvPicPr>
            <a:picLocks noChangeAspect="1"/>
          </p:cNvPicPr>
          <p:nvPr/>
        </p:nvPicPr>
        <p:blipFill>
          <a:blip r:embed="rId4"/>
          <a:stretch>
            <a:fillRect/>
          </a:stretch>
        </p:blipFill>
        <p:spPr>
          <a:xfrm>
            <a:off x="6325299" y="1487932"/>
            <a:ext cx="2669470" cy="4154818"/>
          </a:xfrm>
          <a:prstGeom prst="rect">
            <a:avLst/>
          </a:prstGeom>
          <a:noFill/>
        </p:spPr>
      </p:pic>
    </p:spTree>
    <p:extLst>
      <p:ext uri="{BB962C8B-B14F-4D97-AF65-F5344CB8AC3E}">
        <p14:creationId xmlns:p14="http://schemas.microsoft.com/office/powerpoint/2010/main" val="361725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7D6239DB-B0A0-B842-A435-C360BB58269C}"/>
              </a:ext>
            </a:extLst>
          </p:cNvPr>
          <p:cNvGraphicFramePr>
            <a:graphicFrameLocks noGrp="1"/>
          </p:cNvGraphicFramePr>
          <p:nvPr>
            <p:extLst>
              <p:ext uri="{D42A27DB-BD31-4B8C-83A1-F6EECF244321}">
                <p14:modId xmlns:p14="http://schemas.microsoft.com/office/powerpoint/2010/main" val="114522411"/>
              </p:ext>
            </p:extLst>
          </p:nvPr>
        </p:nvGraphicFramePr>
        <p:xfrm>
          <a:off x="694327" y="1487932"/>
          <a:ext cx="7680960" cy="365760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866053025"/>
                    </a:ext>
                  </a:extLst>
                </a:gridCol>
                <a:gridCol w="6858000">
                  <a:extLst>
                    <a:ext uri="{9D8B030D-6E8A-4147-A177-3AD203B41FA5}">
                      <a16:colId xmlns:a16="http://schemas.microsoft.com/office/drawing/2014/main" val="4126114423"/>
                    </a:ext>
                  </a:extLst>
                </a:gridCol>
              </a:tblGrid>
              <a:tr h="698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1BE48"/>
                          </a:solidFill>
                          <a:effectLst/>
                          <a:uLnTx/>
                          <a:uFillTx/>
                          <a:latin typeface="Verdana" panose="020B0604030504040204" pitchFamily="34" charset="0"/>
                          <a:ea typeface="Verdana" panose="020B0604030504040204" pitchFamily="34" charset="0"/>
                          <a:cs typeface="Verdana" panose="020B0604030504040204" pitchFamily="34" charset="0"/>
                        </a:rPr>
                        <a:t>1</a:t>
                      </a:r>
                      <a:endParaRPr kumimoji="0" lang="en-US" sz="5400" b="0" i="0" u="none" strike="noStrike" kern="1200" cap="none" spc="0" normalizeH="0" baseline="30000" noProof="0">
                        <a:ln>
                          <a:noFill/>
                        </a:ln>
                        <a:solidFill>
                          <a:srgbClr val="F1BE48"/>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905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5800"/>
                        </a:spcAft>
                        <a:buClr>
                          <a:srgbClr val="00205B"/>
                        </a:buClr>
                        <a:buSzTx/>
                        <a:buFont typeface="Arial" panose="020B0604020202020204" pitchFamily="34" charset="0"/>
                        <a:buNone/>
                        <a:tabLst/>
                        <a:defRPr/>
                      </a:pPr>
                      <a:r>
                        <a:rPr kumimoji="0" lang="en-US" sz="1800" b="1" i="0" u="none" strike="noStrike" kern="1200" cap="none" spc="0" normalizeH="0" baseline="0" noProof="0">
                          <a:ln>
                            <a:noFill/>
                          </a:ln>
                          <a:solidFill>
                            <a:srgbClr val="2F7FE1"/>
                          </a:solidFill>
                          <a:effectLst/>
                          <a:uLnTx/>
                          <a:uFillTx/>
                          <a:latin typeface="Verdana" panose="020B0604030504040204" pitchFamily="34" charset="0"/>
                          <a:ea typeface="Verdana" panose="020B0604030504040204" pitchFamily="34" charset="0"/>
                          <a:cs typeface="Verdana" panose="020B0604030504040204" pitchFamily="34" charset="0"/>
                        </a:rPr>
                        <a:t>Program Overview</a:t>
                      </a:r>
                    </a:p>
                  </a:txBody>
                  <a:tcPr anchor="ctr">
                    <a:lnL w="12700" cmpd="sng">
                      <a:noFill/>
                    </a:lnL>
                    <a:lnR w="12700" cmpd="sng">
                      <a:noFill/>
                    </a:lnR>
                    <a:lnT w="12700" cmpd="sng">
                      <a:noFill/>
                    </a:lnT>
                    <a:lnB w="1905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4210672"/>
                  </a:ext>
                </a:extLst>
              </a:tr>
              <a:tr h="755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1BE48"/>
                          </a:solidFill>
                          <a:effectLst/>
                          <a:uLnTx/>
                          <a:uFillTx/>
                          <a:latin typeface="Verdana" panose="020B0604030504040204" pitchFamily="34" charset="0"/>
                          <a:ea typeface="Verdana" panose="020B0604030504040204" pitchFamily="34" charset="0"/>
                          <a:cs typeface="Verdana" panose="020B0604030504040204" pitchFamily="34" charset="0"/>
                        </a:rPr>
                        <a:t>2</a:t>
                      </a:r>
                      <a:endParaRPr kumimoji="0" lang="en-US" sz="5400" b="0" i="0" u="none" strike="noStrike" kern="1200" cap="none" spc="0" normalizeH="0" baseline="30000" noProof="0">
                        <a:ln>
                          <a:noFill/>
                        </a:ln>
                        <a:solidFill>
                          <a:srgbClr val="F1BE48"/>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905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5800"/>
                        </a:spcAft>
                        <a:buClr>
                          <a:srgbClr val="00205B"/>
                        </a:buClr>
                        <a:buSzTx/>
                        <a:buFont typeface="Arial" panose="020B0604020202020204" pitchFamily="34" charset="0"/>
                        <a:buNone/>
                        <a:tabLst/>
                        <a:defRPr/>
                      </a:pPr>
                      <a:r>
                        <a:rPr lang="en-US" sz="1800" b="1" i="0" u="none" strike="noStrike" kern="1200" cap="none" spc="0" normalizeH="0" baseline="0" noProof="0">
                          <a:ln>
                            <a:noFill/>
                          </a:ln>
                          <a:solidFill>
                            <a:srgbClr val="2F7FE1"/>
                          </a:solidFill>
                          <a:effectLst/>
                          <a:uLnTx/>
                          <a:uFillTx/>
                          <a:latin typeface="Verdana"/>
                          <a:ea typeface="Verdana"/>
                          <a:cs typeface="Verdana" panose="020B0604030504040204" pitchFamily="34" charset="0"/>
                        </a:rPr>
                        <a:t>Contracting and Credentialing with UCare</a:t>
                      </a:r>
                      <a:endParaRPr kumimoji="0" lang="en-US" sz="1800" b="1" i="0" u="none" strike="noStrike" kern="1200" cap="none" spc="0" normalizeH="0" baseline="0" noProof="0">
                        <a:ln>
                          <a:noFill/>
                        </a:ln>
                        <a:solidFill>
                          <a:srgbClr val="2F7FE1"/>
                        </a:solidFill>
                        <a:effectLst/>
                        <a:uLnTx/>
                        <a:uFillTx/>
                        <a:latin typeface="Verdana"/>
                        <a:ea typeface="Verdana"/>
                        <a:cs typeface="Verdana" panose="020B0604030504040204" pitchFamily="34" charset="0"/>
                      </a:endParaRPr>
                    </a:p>
                  </a:txBody>
                  <a:tcPr anchor="ctr">
                    <a:lnL w="12700" cmpd="sng">
                      <a:noFill/>
                    </a:lnL>
                    <a:lnR w="12700" cmpd="sng">
                      <a:noFill/>
                    </a:lnR>
                    <a:lnT w="1905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229236"/>
                  </a:ext>
                </a:extLst>
              </a:tr>
              <a:tr h="755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1BE48"/>
                          </a:solidFill>
                          <a:effectLst/>
                          <a:uLnTx/>
                          <a:uFillTx/>
                          <a:latin typeface="Verdana" panose="020B0604030504040204" pitchFamily="34" charset="0"/>
                          <a:ea typeface="Verdana" panose="020B0604030504040204" pitchFamily="34" charset="0"/>
                          <a:cs typeface="Verdana" panose="020B0604030504040204" pitchFamily="34" charset="0"/>
                        </a:rPr>
                        <a:t>3</a:t>
                      </a:r>
                      <a:endParaRPr kumimoji="0" lang="en-US" sz="5400" b="0" i="0" u="none" strike="noStrike" kern="1200" cap="none" spc="0" normalizeH="0" baseline="30000" noProof="0">
                        <a:ln>
                          <a:noFill/>
                        </a:ln>
                        <a:solidFill>
                          <a:srgbClr val="F1BE48"/>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905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5800"/>
                        </a:spcAft>
                        <a:buClr>
                          <a:srgbClr val="00205B"/>
                        </a:buClr>
                        <a:buSzTx/>
                        <a:buFont typeface="Arial" panose="020B0604020202020204" pitchFamily="34" charset="0"/>
                        <a:buNone/>
                        <a:tabLst/>
                        <a:defRPr/>
                      </a:pPr>
                      <a:r>
                        <a:rPr kumimoji="0" lang="en-US" sz="1800" b="1" i="0" u="none" strike="noStrike" kern="1200" cap="none" spc="0" normalizeH="0" baseline="0" noProof="0">
                          <a:ln>
                            <a:noFill/>
                          </a:ln>
                          <a:solidFill>
                            <a:srgbClr val="2F7FE1"/>
                          </a:solidFill>
                          <a:effectLst/>
                          <a:uLnTx/>
                          <a:uFillTx/>
                          <a:latin typeface="Verdana" panose="020B0604030504040204" pitchFamily="34" charset="0"/>
                          <a:ea typeface="Verdana" panose="020B0604030504040204" pitchFamily="34" charset="0"/>
                          <a:cs typeface="Verdana" panose="020B0604030504040204" pitchFamily="34" charset="0"/>
                        </a:rPr>
                        <a:t>Authorization of Services</a:t>
                      </a:r>
                    </a:p>
                  </a:txBody>
                  <a:tcPr anchor="ctr">
                    <a:lnL w="12700" cmpd="sng">
                      <a:noFill/>
                    </a:lnL>
                    <a:lnR w="12700" cmpd="sng">
                      <a:noFill/>
                    </a:lnR>
                    <a:lnT w="1905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545393"/>
                  </a:ext>
                </a:extLst>
              </a:tr>
              <a:tr h="755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1BE48"/>
                          </a:solidFill>
                          <a:effectLst/>
                          <a:uLnTx/>
                          <a:uFillTx/>
                          <a:latin typeface="Verdana" panose="020B0604030504040204" pitchFamily="34" charset="0"/>
                          <a:ea typeface="Verdana" panose="020B0604030504040204" pitchFamily="34" charset="0"/>
                          <a:cs typeface="Verdana" panose="020B0604030504040204" pitchFamily="34" charset="0"/>
                        </a:rPr>
                        <a:t>4</a:t>
                      </a:r>
                      <a:endParaRPr kumimoji="0" lang="en-US" sz="5400" b="0" i="0" u="none" strike="noStrike" kern="1200" cap="none" spc="0" normalizeH="0" baseline="30000" noProof="0">
                        <a:ln>
                          <a:noFill/>
                        </a:ln>
                        <a:solidFill>
                          <a:srgbClr val="F1BE48"/>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9050" cap="flat" cmpd="sng" algn="ctr">
                      <a:solidFill>
                        <a:schemeClr val="accent4">
                          <a:lumMod val="60000"/>
                          <a:lumOff val="4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5800"/>
                        </a:spcAft>
                        <a:buClr>
                          <a:srgbClr val="00205B"/>
                        </a:buClr>
                        <a:buSzTx/>
                        <a:buFont typeface="Arial" panose="020B0604020202020204" pitchFamily="34" charset="0"/>
                        <a:buNone/>
                        <a:tabLst/>
                        <a:defRPr/>
                      </a:pPr>
                      <a:r>
                        <a:rPr kumimoji="0" lang="en-US" sz="1800" b="1" i="0" u="none" strike="noStrike" kern="1200" cap="none" spc="0" normalizeH="0" baseline="0" noProof="0">
                          <a:ln>
                            <a:noFill/>
                          </a:ln>
                          <a:solidFill>
                            <a:srgbClr val="2F7FE1"/>
                          </a:solidFill>
                          <a:effectLst/>
                          <a:uLnTx/>
                          <a:uFillTx/>
                          <a:latin typeface="Verdana" panose="020B0604030504040204" pitchFamily="34" charset="0"/>
                          <a:ea typeface="Verdana" panose="020B0604030504040204" pitchFamily="34" charset="0"/>
                          <a:cs typeface="Verdana" panose="020B0604030504040204" pitchFamily="34" charset="0"/>
                        </a:rPr>
                        <a:t>Claim Submission Reminders</a:t>
                      </a:r>
                    </a:p>
                  </a:txBody>
                  <a:tcPr anchor="ctr">
                    <a:lnL w="12700" cmpd="sng">
                      <a:noFill/>
                    </a:lnL>
                    <a:lnR w="12700" cmpd="sng">
                      <a:noFill/>
                    </a:lnR>
                    <a:lnT w="19050" cap="flat" cmpd="sng" algn="ctr">
                      <a:solidFill>
                        <a:schemeClr val="accent4">
                          <a:lumMod val="60000"/>
                          <a:lumOff val="4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0154699"/>
                  </a:ext>
                </a:extLst>
              </a:tr>
            </a:tbl>
          </a:graphicData>
        </a:graphic>
      </p:graphicFrame>
      <p:sp>
        <p:nvSpPr>
          <p:cNvPr id="9" name="Title 8">
            <a:extLst>
              <a:ext uri="{FF2B5EF4-FFF2-40B4-BE49-F238E27FC236}">
                <a16:creationId xmlns:a16="http://schemas.microsoft.com/office/drawing/2014/main" id="{42F08591-C3B8-0B4E-97FC-448DBE3198DB}"/>
              </a:ext>
            </a:extLst>
          </p:cNvPr>
          <p:cNvSpPr>
            <a:spLocks noGrp="1"/>
          </p:cNvSpPr>
          <p:nvPr>
            <p:ph type="title"/>
          </p:nvPr>
        </p:nvSpPr>
        <p:spPr/>
        <p:txBody>
          <a:bodyPr/>
          <a:lstStyle/>
          <a:p>
            <a:r>
              <a:rPr lang="en-US">
                <a:latin typeface="Verdana"/>
                <a:ea typeface="Verdana"/>
              </a:rPr>
              <a:t>Table of Contents</a:t>
            </a:r>
          </a:p>
        </p:txBody>
      </p:sp>
      <p:sp>
        <p:nvSpPr>
          <p:cNvPr id="5" name="Slide Number Placeholder 4"/>
          <p:cNvSpPr>
            <a:spLocks noGrp="1"/>
          </p:cNvSpPr>
          <p:nvPr>
            <p:ph type="sldNum" sz="quarter" idx="12"/>
          </p:nvPr>
        </p:nvSpPr>
        <p:spPr/>
        <p:txBody>
          <a:bodyPr/>
          <a:lstStyle/>
          <a:p>
            <a:fld id="{1FC4B0FD-5F77-433D-950B-A15A779E50E4}" type="slidenum">
              <a:rPr lang="en-US" smtClean="0"/>
              <a:pPr/>
              <a:t>2</a:t>
            </a:fld>
            <a:endParaRPr lang="en-US"/>
          </a:p>
        </p:txBody>
      </p:sp>
      <p:graphicFrame>
        <p:nvGraphicFramePr>
          <p:cNvPr id="2" name="Table 1">
            <a:extLst>
              <a:ext uri="{FF2B5EF4-FFF2-40B4-BE49-F238E27FC236}">
                <a16:creationId xmlns:a16="http://schemas.microsoft.com/office/drawing/2014/main" id="{D43926C4-ABD2-482B-9ADF-4D8BD7D9A189}"/>
              </a:ext>
            </a:extLst>
          </p:cNvPr>
          <p:cNvGraphicFramePr>
            <a:graphicFrameLocks noGrp="1"/>
          </p:cNvGraphicFramePr>
          <p:nvPr>
            <p:extLst>
              <p:ext uri="{D42A27DB-BD31-4B8C-83A1-F6EECF244321}">
                <p14:modId xmlns:p14="http://schemas.microsoft.com/office/powerpoint/2010/main" val="3285316734"/>
              </p:ext>
            </p:extLst>
          </p:nvPr>
        </p:nvGraphicFramePr>
        <p:xfrm>
          <a:off x="731520" y="5145532"/>
          <a:ext cx="7680960" cy="91440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632825293"/>
                    </a:ext>
                  </a:extLst>
                </a:gridCol>
                <a:gridCol w="6858000">
                  <a:extLst>
                    <a:ext uri="{9D8B030D-6E8A-4147-A177-3AD203B41FA5}">
                      <a16:colId xmlns:a16="http://schemas.microsoft.com/office/drawing/2014/main" val="2604646309"/>
                    </a:ext>
                  </a:extLst>
                </a:gridCol>
              </a:tblGrid>
              <a:tr h="693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1BE48"/>
                          </a:solidFill>
                          <a:effectLst/>
                          <a:uLnTx/>
                          <a:uFillTx/>
                          <a:latin typeface="Verdana" panose="020B0604030504040204" pitchFamily="34" charset="0"/>
                          <a:ea typeface="Verdana" panose="020B0604030504040204" pitchFamily="34" charset="0"/>
                          <a:cs typeface="Verdana" panose="020B0604030504040204" pitchFamily="34" charset="0"/>
                        </a:rPr>
                        <a:t>5</a:t>
                      </a:r>
                      <a:endParaRPr kumimoji="0" lang="en-US" sz="5400" b="0" i="0" u="none" strike="noStrike" kern="1200" cap="none" spc="0" normalizeH="0" baseline="30000" noProof="0">
                        <a:ln>
                          <a:noFill/>
                        </a:ln>
                        <a:solidFill>
                          <a:srgbClr val="F1BE48"/>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9050" cap="flat" cmpd="sng" algn="ctr">
                      <a:solidFill>
                        <a:schemeClr val="accent4">
                          <a:lumMod val="60000"/>
                          <a:lumOff val="4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5800"/>
                        </a:spcAft>
                        <a:buClr>
                          <a:srgbClr val="00205B"/>
                        </a:buClr>
                        <a:buSzTx/>
                        <a:buFont typeface="Arial" panose="020B0604020202020204" pitchFamily="34" charset="0"/>
                        <a:buNone/>
                        <a:tabLst/>
                        <a:defRPr/>
                      </a:pPr>
                      <a:r>
                        <a:rPr kumimoji="0" lang="en-US" sz="1800" b="1" i="0" u="none" strike="noStrike" kern="1200" cap="none" spc="0" normalizeH="0" baseline="0" noProof="0">
                          <a:ln>
                            <a:noFill/>
                          </a:ln>
                          <a:solidFill>
                            <a:srgbClr val="2F7FE1"/>
                          </a:solidFill>
                          <a:effectLst/>
                          <a:uLnTx/>
                          <a:uFillTx/>
                          <a:latin typeface="Verdana" panose="020B0604030504040204" pitchFamily="34" charset="0"/>
                          <a:ea typeface="Verdana" panose="020B0604030504040204" pitchFamily="34" charset="0"/>
                          <a:cs typeface="Verdana" panose="020B0604030504040204" pitchFamily="34" charset="0"/>
                        </a:rPr>
                        <a:t>Provider Resources</a:t>
                      </a:r>
                    </a:p>
                  </a:txBody>
                  <a:tcPr anchor="ctr">
                    <a:lnL w="12700" cmpd="sng">
                      <a:noFill/>
                    </a:lnL>
                    <a:lnR w="12700" cmpd="sng">
                      <a:noFill/>
                    </a:lnR>
                    <a:lnT w="19050" cap="flat" cmpd="sng" algn="ctr">
                      <a:solidFill>
                        <a:schemeClr val="accent4">
                          <a:lumMod val="60000"/>
                          <a:lumOff val="4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163651"/>
                  </a:ext>
                </a:extLst>
              </a:tr>
            </a:tbl>
          </a:graphicData>
        </a:graphic>
      </p:graphicFrame>
    </p:spTree>
    <p:extLst>
      <p:ext uri="{BB962C8B-B14F-4D97-AF65-F5344CB8AC3E}">
        <p14:creationId xmlns:p14="http://schemas.microsoft.com/office/powerpoint/2010/main" val="305224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0C1F-A7B1-D7E2-D34D-D6D0687B140E}"/>
              </a:ext>
            </a:extLst>
          </p:cNvPr>
          <p:cNvSpPr>
            <a:spLocks noGrp="1"/>
          </p:cNvSpPr>
          <p:nvPr>
            <p:ph type="title"/>
          </p:nvPr>
        </p:nvSpPr>
        <p:spPr/>
        <p:txBody>
          <a:bodyPr/>
          <a:lstStyle/>
          <a:p>
            <a:r>
              <a:rPr lang="en-US"/>
              <a:t>Services Requiring Prior Authorization</a:t>
            </a:r>
          </a:p>
        </p:txBody>
      </p:sp>
      <p:sp>
        <p:nvSpPr>
          <p:cNvPr id="3" name="Content Placeholder 2">
            <a:extLst>
              <a:ext uri="{FF2B5EF4-FFF2-40B4-BE49-F238E27FC236}">
                <a16:creationId xmlns:a16="http://schemas.microsoft.com/office/drawing/2014/main" id="{892CB662-7AA9-528D-06FB-C9161B0D5BD4}"/>
              </a:ext>
            </a:extLst>
          </p:cNvPr>
          <p:cNvSpPr>
            <a:spLocks noGrp="1"/>
          </p:cNvSpPr>
          <p:nvPr>
            <p:ph idx="1"/>
          </p:nvPr>
        </p:nvSpPr>
        <p:spPr/>
        <p:txBody>
          <a:bodyPr/>
          <a:lstStyle/>
          <a:p>
            <a:pPr marL="0" indent="0">
              <a:buNone/>
            </a:pPr>
            <a:r>
              <a:rPr lang="en-US" sz="1600">
                <a:solidFill>
                  <a:srgbClr val="307FE2"/>
                </a:solidFill>
              </a:rPr>
              <a:t>The following EIDBI codes/services require authorization prior to billing – please see </a:t>
            </a:r>
            <a:r>
              <a:rPr lang="en-US" sz="1600" err="1">
                <a:solidFill>
                  <a:srgbClr val="00205B"/>
                </a:solidFill>
                <a:hlinkClick r:id="rId2">
                  <a:extLst>
                    <a:ext uri="{A12FA001-AC4F-418D-AE19-62706E023703}">
                      <ahyp:hlinkClr xmlns:ahyp="http://schemas.microsoft.com/office/drawing/2018/hyperlinkcolor" val="tx"/>
                    </a:ext>
                  </a:extLst>
                </a:hlinkClick>
              </a:rPr>
              <a:t>UCare's</a:t>
            </a:r>
            <a:r>
              <a:rPr lang="en-US" sz="1600">
                <a:solidFill>
                  <a:srgbClr val="00205B"/>
                </a:solidFill>
                <a:hlinkClick r:id="rId2">
                  <a:extLst>
                    <a:ext uri="{A12FA001-AC4F-418D-AE19-62706E023703}">
                      <ahyp:hlinkClr xmlns:ahyp="http://schemas.microsoft.com/office/drawing/2018/hyperlinkcolor" val="tx"/>
                    </a:ext>
                  </a:extLst>
                </a:hlinkClick>
              </a:rPr>
              <a:t> Authorizations Page </a:t>
            </a:r>
            <a:r>
              <a:rPr lang="en-US" sz="1600">
                <a:solidFill>
                  <a:srgbClr val="307FE2"/>
                </a:solidFill>
              </a:rPr>
              <a:t>for details:</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EA92A1CB-4590-EFC8-749E-77BD5E9EDBEF}"/>
              </a:ext>
            </a:extLst>
          </p:cNvPr>
          <p:cNvSpPr>
            <a:spLocks noGrp="1"/>
          </p:cNvSpPr>
          <p:nvPr>
            <p:ph type="sldNum" sz="quarter" idx="12"/>
          </p:nvPr>
        </p:nvSpPr>
        <p:spPr/>
        <p:txBody>
          <a:bodyPr/>
          <a:lstStyle/>
          <a:p>
            <a:fld id="{1FC4B0FD-5F77-433D-950B-A15A779E50E4}" type="slidenum">
              <a:rPr lang="en-US" smtClean="0"/>
              <a:pPr/>
              <a:t>20</a:t>
            </a:fld>
            <a:endParaRPr lang="en-US"/>
          </a:p>
        </p:txBody>
      </p:sp>
      <p:pic>
        <p:nvPicPr>
          <p:cNvPr id="6" name="Picture 5">
            <a:extLst>
              <a:ext uri="{FF2B5EF4-FFF2-40B4-BE49-F238E27FC236}">
                <a16:creationId xmlns:a16="http://schemas.microsoft.com/office/drawing/2014/main" id="{38967242-FC6F-FBE9-CF50-7FA1950D9978}"/>
              </a:ext>
            </a:extLst>
          </p:cNvPr>
          <p:cNvPicPr>
            <a:picLocks noChangeAspect="1"/>
          </p:cNvPicPr>
          <p:nvPr/>
        </p:nvPicPr>
        <p:blipFill>
          <a:blip r:embed="rId3"/>
          <a:stretch>
            <a:fillRect/>
          </a:stretch>
        </p:blipFill>
        <p:spPr>
          <a:xfrm>
            <a:off x="656327" y="2314205"/>
            <a:ext cx="6994433" cy="3712786"/>
          </a:xfrm>
          <a:prstGeom prst="rect">
            <a:avLst/>
          </a:prstGeom>
        </p:spPr>
      </p:pic>
    </p:spTree>
    <p:extLst>
      <p:ext uri="{BB962C8B-B14F-4D97-AF65-F5344CB8AC3E}">
        <p14:creationId xmlns:p14="http://schemas.microsoft.com/office/powerpoint/2010/main" val="172534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42AC-E3C8-087A-7890-AF66B61C4DCA}"/>
              </a:ext>
            </a:extLst>
          </p:cNvPr>
          <p:cNvSpPr>
            <a:spLocks noGrp="1"/>
          </p:cNvSpPr>
          <p:nvPr>
            <p:ph type="title"/>
          </p:nvPr>
        </p:nvSpPr>
        <p:spPr/>
        <p:txBody>
          <a:bodyPr/>
          <a:lstStyle/>
          <a:p>
            <a:r>
              <a:rPr lang="en-US"/>
              <a:t>Authorization FAQ</a:t>
            </a:r>
          </a:p>
        </p:txBody>
      </p:sp>
      <p:sp>
        <p:nvSpPr>
          <p:cNvPr id="3" name="Content Placeholder 2">
            <a:extLst>
              <a:ext uri="{FF2B5EF4-FFF2-40B4-BE49-F238E27FC236}">
                <a16:creationId xmlns:a16="http://schemas.microsoft.com/office/drawing/2014/main" id="{D8A5F957-9590-B3BB-119B-AB4FE3E0B139}"/>
              </a:ext>
            </a:extLst>
          </p:cNvPr>
          <p:cNvSpPr>
            <a:spLocks noGrp="1"/>
          </p:cNvSpPr>
          <p:nvPr>
            <p:ph idx="1"/>
          </p:nvPr>
        </p:nvSpPr>
        <p:spPr/>
        <p:txBody>
          <a:bodyPr/>
          <a:lstStyle/>
          <a:p>
            <a:pPr>
              <a:buClr>
                <a:srgbClr val="307FE2"/>
              </a:buClr>
            </a:pPr>
            <a:r>
              <a:rPr lang="en-US" sz="1600">
                <a:solidFill>
                  <a:schemeClr val="tx2"/>
                </a:solidFill>
              </a:rPr>
              <a:t>Do I need to request a Prior Authorization for the CMDE and ITP?</a:t>
            </a:r>
          </a:p>
          <a:p>
            <a:pPr lvl="1"/>
            <a:r>
              <a:rPr lang="en-US"/>
              <a:t>In-network providers do not need to request prior authorization for CMDE prior to billing for this service. As of 1/1/23, providers can also bill for the individual treatment plan (ITP) without prior authorization. </a:t>
            </a:r>
          </a:p>
          <a:p>
            <a:pPr>
              <a:buClr>
                <a:srgbClr val="307FE2"/>
              </a:buClr>
            </a:pPr>
            <a:r>
              <a:rPr lang="en-US" sz="1600">
                <a:solidFill>
                  <a:schemeClr val="tx2"/>
                </a:solidFill>
              </a:rPr>
              <a:t>Where can I find the form on UCare website?</a:t>
            </a:r>
          </a:p>
          <a:p>
            <a:pPr lvl="1"/>
            <a:r>
              <a:rPr lang="en-US"/>
              <a:t>The Prior Authorization form for EIDBI can be found from UCare.org -&gt; Provider Home -&gt; Authorizations -&gt; </a:t>
            </a:r>
            <a:r>
              <a:rPr lang="en-US">
                <a:solidFill>
                  <a:srgbClr val="00205B"/>
                </a:solidFill>
                <a:hlinkClick r:id="rId2">
                  <a:extLst>
                    <a:ext uri="{A12FA001-AC4F-418D-AE19-62706E023703}">
                      <ahyp:hlinkClr xmlns:ahyp="http://schemas.microsoft.com/office/drawing/2018/hyperlinkcolor" val="tx"/>
                    </a:ext>
                  </a:extLst>
                </a:hlinkClick>
              </a:rPr>
              <a:t>MH &amp; SUD Authorizations</a:t>
            </a:r>
            <a:r>
              <a:rPr lang="en-US"/>
              <a:t> -&gt; UCare Authorization &amp; Notification Forms.</a:t>
            </a:r>
          </a:p>
          <a:p>
            <a:pPr lvl="0">
              <a:buClr>
                <a:srgbClr val="307FE2"/>
              </a:buClr>
            </a:pPr>
            <a:r>
              <a:rPr lang="en-US" sz="1600">
                <a:solidFill>
                  <a:schemeClr val="tx2"/>
                </a:solidFill>
              </a:rPr>
              <a:t>How long will it take for my request to be reviewed?</a:t>
            </a:r>
          </a:p>
          <a:p>
            <a:pPr lvl="1"/>
            <a:r>
              <a:rPr lang="en-US"/>
              <a:t>UCare has 10 business days to decide; however, we will typically make our decision sooner. </a:t>
            </a:r>
          </a:p>
          <a:p>
            <a:pPr marL="0" indent="0">
              <a:buNone/>
            </a:pPr>
            <a:endParaRPr lang="en-US"/>
          </a:p>
        </p:txBody>
      </p:sp>
      <p:sp>
        <p:nvSpPr>
          <p:cNvPr id="4" name="Slide Number Placeholder 3">
            <a:extLst>
              <a:ext uri="{FF2B5EF4-FFF2-40B4-BE49-F238E27FC236}">
                <a16:creationId xmlns:a16="http://schemas.microsoft.com/office/drawing/2014/main" id="{FFAA7299-5B70-4143-65C4-B6EEC3C45A78}"/>
              </a:ext>
            </a:extLst>
          </p:cNvPr>
          <p:cNvSpPr>
            <a:spLocks noGrp="1"/>
          </p:cNvSpPr>
          <p:nvPr>
            <p:ph type="sldNum" sz="quarter" idx="12"/>
          </p:nvPr>
        </p:nvSpPr>
        <p:spPr/>
        <p:txBody>
          <a:bodyPr/>
          <a:lstStyle/>
          <a:p>
            <a:fld id="{1FC4B0FD-5F77-433D-950B-A15A779E50E4}" type="slidenum">
              <a:rPr lang="en-US" smtClean="0"/>
              <a:pPr/>
              <a:t>21</a:t>
            </a:fld>
            <a:endParaRPr lang="en-US"/>
          </a:p>
        </p:txBody>
      </p:sp>
    </p:spTree>
    <p:extLst>
      <p:ext uri="{BB962C8B-B14F-4D97-AF65-F5344CB8AC3E}">
        <p14:creationId xmlns:p14="http://schemas.microsoft.com/office/powerpoint/2010/main" val="156881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C4B0FD-5F77-433D-950B-A15A779E50E4}" type="slidenum">
              <a:rPr lang="en-US" smtClean="0"/>
              <a:t>22</a:t>
            </a:fld>
            <a:endParaRPr lang="en-US"/>
          </a:p>
        </p:txBody>
      </p:sp>
      <p:sp>
        <p:nvSpPr>
          <p:cNvPr id="6" name="Title 5">
            <a:extLst>
              <a:ext uri="{FF2B5EF4-FFF2-40B4-BE49-F238E27FC236}">
                <a16:creationId xmlns:a16="http://schemas.microsoft.com/office/drawing/2014/main" id="{AAAD224A-5A52-C247-8417-4CE926F1C5D4}"/>
              </a:ext>
            </a:extLst>
          </p:cNvPr>
          <p:cNvSpPr>
            <a:spLocks noGrp="1"/>
          </p:cNvSpPr>
          <p:nvPr>
            <p:ph type="ctrTitle"/>
          </p:nvPr>
        </p:nvSpPr>
        <p:spPr>
          <a:xfrm>
            <a:off x="742395" y="1467126"/>
            <a:ext cx="6858000" cy="2330646"/>
          </a:xfrm>
        </p:spPr>
        <p:txBody>
          <a:bodyPr/>
          <a:lstStyle/>
          <a:p>
            <a:r>
              <a:rPr lang="en-US">
                <a:latin typeface="Verdana"/>
                <a:ea typeface="Verdana"/>
              </a:rPr>
              <a:t>Claim Processing at UCare</a:t>
            </a:r>
          </a:p>
        </p:txBody>
      </p:sp>
    </p:spTree>
    <p:extLst>
      <p:ext uri="{BB962C8B-B14F-4D97-AF65-F5344CB8AC3E}">
        <p14:creationId xmlns:p14="http://schemas.microsoft.com/office/powerpoint/2010/main" val="419604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5238ED-769A-48C7-9FCC-4815F600E657}"/>
              </a:ext>
            </a:extLst>
          </p:cNvPr>
          <p:cNvSpPr>
            <a:spLocks noGrp="1"/>
          </p:cNvSpPr>
          <p:nvPr>
            <p:ph type="title"/>
          </p:nvPr>
        </p:nvSpPr>
        <p:spPr/>
        <p:txBody>
          <a:bodyPr/>
          <a:lstStyle/>
          <a:p>
            <a:r>
              <a:rPr lang="en-US">
                <a:solidFill>
                  <a:srgbClr val="00205B"/>
                </a:solidFill>
              </a:rPr>
              <a:t>Rejected and Accepted Claims</a:t>
            </a:r>
          </a:p>
        </p:txBody>
      </p:sp>
      <p:sp>
        <p:nvSpPr>
          <p:cNvPr id="6" name="Content Placeholder 5">
            <a:extLst>
              <a:ext uri="{FF2B5EF4-FFF2-40B4-BE49-F238E27FC236}">
                <a16:creationId xmlns:a16="http://schemas.microsoft.com/office/drawing/2014/main" id="{5AAFFC18-2CC9-423C-9E3B-413A5693AADC}"/>
              </a:ext>
            </a:extLst>
          </p:cNvPr>
          <p:cNvSpPr>
            <a:spLocks noGrp="1"/>
          </p:cNvSpPr>
          <p:nvPr>
            <p:ph idx="1"/>
          </p:nvPr>
        </p:nvSpPr>
        <p:spPr>
          <a:xfrm>
            <a:off x="539496" y="1480458"/>
            <a:ext cx="8213806" cy="4947604"/>
          </a:xfrm>
        </p:spPr>
        <p:txBody>
          <a:bodyPr vert="horz" lIns="137160" tIns="45720" rIns="91440" bIns="45720" rtlCol="0" anchor="t">
            <a:noAutofit/>
          </a:bodyPr>
          <a:lstStyle/>
          <a:p>
            <a:pPr>
              <a:lnSpc>
                <a:spcPct val="100000"/>
              </a:lnSpc>
              <a:spcAft>
                <a:spcPts val="0"/>
              </a:spcAft>
              <a:buClr>
                <a:srgbClr val="307FE2"/>
              </a:buClr>
            </a:pPr>
            <a:r>
              <a:rPr lang="en-US" sz="1600">
                <a:solidFill>
                  <a:srgbClr val="307FE2"/>
                </a:solidFill>
                <a:latin typeface="Verdana"/>
                <a:ea typeface="Verdana"/>
              </a:rPr>
              <a:t>Rejected Claim </a:t>
            </a:r>
            <a:endParaRPr lang="en-US" sz="1600">
              <a:solidFill>
                <a:srgbClr val="307FE2"/>
              </a:solidFill>
            </a:endParaRPr>
          </a:p>
          <a:p>
            <a:pPr lvl="1">
              <a:lnSpc>
                <a:spcPct val="100000"/>
              </a:lnSpc>
              <a:spcAft>
                <a:spcPts val="0"/>
              </a:spcAft>
              <a:buClr>
                <a:srgbClr val="707371"/>
              </a:buClr>
            </a:pPr>
            <a:r>
              <a:rPr lang="en-US">
                <a:solidFill>
                  <a:srgbClr val="707371"/>
                </a:solidFill>
                <a:latin typeface="Verdana"/>
                <a:ea typeface="Verdana"/>
              </a:rPr>
              <a:t>Indicates the claim has been rejected by the Clearinghouse or UCare.</a:t>
            </a:r>
          </a:p>
          <a:p>
            <a:pPr marL="342900" lvl="1" indent="0">
              <a:lnSpc>
                <a:spcPct val="100000"/>
              </a:lnSpc>
              <a:spcAft>
                <a:spcPts val="0"/>
              </a:spcAft>
              <a:buClr>
                <a:srgbClr val="707371"/>
              </a:buClr>
              <a:buNone/>
            </a:pPr>
            <a:endParaRPr lang="en-US">
              <a:solidFill>
                <a:srgbClr val="707371"/>
              </a:solidFill>
              <a:latin typeface="Verdana"/>
              <a:ea typeface="Verdana"/>
            </a:endParaRPr>
          </a:p>
          <a:p>
            <a:pPr lvl="2">
              <a:lnSpc>
                <a:spcPct val="100000"/>
              </a:lnSpc>
              <a:spcAft>
                <a:spcPts val="0"/>
              </a:spcAft>
              <a:buClr>
                <a:srgbClr val="707371"/>
              </a:buClr>
            </a:pPr>
            <a:r>
              <a:rPr lang="en-US" sz="1200">
                <a:solidFill>
                  <a:srgbClr val="307FE2"/>
                </a:solidFill>
                <a:latin typeface="Verdana"/>
                <a:ea typeface="Verdana"/>
              </a:rPr>
              <a:t>Review the reason for rejection at your Clearinghouse, correct the claim and resubmit the claim as an original.</a:t>
            </a:r>
          </a:p>
          <a:p>
            <a:pPr lvl="2">
              <a:lnSpc>
                <a:spcPct val="100000"/>
              </a:lnSpc>
              <a:spcAft>
                <a:spcPts val="0"/>
              </a:spcAft>
              <a:buClr>
                <a:srgbClr val="707371"/>
              </a:buClr>
            </a:pPr>
            <a:endParaRPr lang="en-US">
              <a:solidFill>
                <a:srgbClr val="707371"/>
              </a:solidFill>
              <a:latin typeface="Verdana"/>
              <a:ea typeface="Verdana"/>
            </a:endParaRPr>
          </a:p>
          <a:p>
            <a:pPr lvl="2">
              <a:lnSpc>
                <a:spcPct val="100000"/>
              </a:lnSpc>
              <a:spcAft>
                <a:spcPts val="0"/>
              </a:spcAft>
              <a:buClr>
                <a:srgbClr val="707371"/>
              </a:buClr>
            </a:pPr>
            <a:r>
              <a:rPr lang="en-US" sz="1200">
                <a:solidFill>
                  <a:srgbClr val="307FE2"/>
                </a:solidFill>
                <a:latin typeface="Verdana"/>
                <a:ea typeface="Verdana"/>
              </a:rPr>
              <a:t>The UCare Provider Portal only shows the status of accepted claims.</a:t>
            </a:r>
          </a:p>
          <a:p>
            <a:pPr lvl="2">
              <a:lnSpc>
                <a:spcPct val="100000"/>
              </a:lnSpc>
              <a:spcAft>
                <a:spcPts val="0"/>
              </a:spcAft>
              <a:buClr>
                <a:srgbClr val="707371"/>
              </a:buClr>
            </a:pPr>
            <a:endParaRPr lang="en-US">
              <a:solidFill>
                <a:srgbClr val="707371"/>
              </a:solidFill>
              <a:latin typeface="Verdana"/>
              <a:ea typeface="Verdana"/>
            </a:endParaRPr>
          </a:p>
          <a:p>
            <a:pPr marL="625475" marR="0" lvl="1" indent="-282575" algn="l" defTabSz="685800" rtl="0" eaLnBrk="1" fontAlgn="auto" latinLnBrk="0" hangingPunct="1">
              <a:lnSpc>
                <a:spcPct val="100000"/>
              </a:lnSpc>
              <a:spcBef>
                <a:spcPts val="0"/>
              </a:spcBef>
              <a:spcAft>
                <a:spcPts val="0"/>
              </a:spcAft>
              <a:buClr>
                <a:srgbClr val="707371"/>
              </a:buClr>
              <a:buSzTx/>
              <a:buFont typeface="Verdana" panose="020B0604030504040204" pitchFamily="34" charset="0"/>
              <a:buChar char="–"/>
              <a:tabLst/>
              <a:defRPr/>
            </a:pPr>
            <a:r>
              <a:rPr kumimoji="0" lang="en-US" sz="1400" b="0" i="0" u="none" strike="noStrike" kern="1200" cap="none" spc="0" normalizeH="0" baseline="0" noProof="0">
                <a:ln>
                  <a:noFill/>
                </a:ln>
                <a:solidFill>
                  <a:srgbClr val="707371"/>
                </a:solidFill>
                <a:effectLst/>
                <a:uLnTx/>
                <a:uFillTx/>
                <a:latin typeface="Verdana"/>
                <a:ea typeface="Verdana"/>
              </a:rPr>
              <a:t>For assistance with a rejected claim, contact your Clearinghouse.</a:t>
            </a:r>
          </a:p>
          <a:p>
            <a:pPr marL="342900" lvl="1" indent="0">
              <a:lnSpc>
                <a:spcPct val="100000"/>
              </a:lnSpc>
              <a:spcAft>
                <a:spcPts val="0"/>
              </a:spcAft>
              <a:buClr>
                <a:srgbClr val="707371"/>
              </a:buClr>
              <a:buNone/>
              <a:defRPr/>
            </a:pPr>
            <a:endParaRPr kumimoji="0" lang="en-US" sz="1400" b="0" i="0" u="none" strike="noStrike" kern="1200" cap="none" spc="0" normalizeH="0" baseline="0" noProof="0">
              <a:ln>
                <a:noFill/>
              </a:ln>
              <a:solidFill>
                <a:srgbClr val="707371"/>
              </a:solidFill>
              <a:effectLst/>
              <a:uLnTx/>
              <a:uFillTx/>
              <a:latin typeface="Verdana"/>
              <a:ea typeface="Verdana"/>
            </a:endParaRPr>
          </a:p>
          <a:p>
            <a:pPr marL="973138" lvl="2" indent="-285750">
              <a:lnSpc>
                <a:spcPct val="100000"/>
              </a:lnSpc>
              <a:spcAft>
                <a:spcPts val="0"/>
              </a:spcAft>
              <a:buClr>
                <a:srgbClr val="707371"/>
              </a:buClr>
              <a:defRPr/>
            </a:pPr>
            <a:r>
              <a:rPr lang="en-US" sz="1200">
                <a:solidFill>
                  <a:srgbClr val="307FE2"/>
                </a:solidFill>
                <a:latin typeface="Verdana"/>
                <a:ea typeface="Verdana"/>
              </a:rPr>
              <a:t>If your Clearinghouse is unable to resolve the rejected claim, email </a:t>
            </a:r>
            <a:r>
              <a:rPr lang="en-US" sz="1200">
                <a:solidFill>
                  <a:srgbClr val="00205B"/>
                </a:solidFill>
                <a:latin typeface="Verdana"/>
                <a:ea typeface="Verdana"/>
                <a:hlinkClick r:id="rId3">
                  <a:extLst>
                    <a:ext uri="{A12FA001-AC4F-418D-AE19-62706E023703}">
                      <ahyp:hlinkClr xmlns:ahyp="http://schemas.microsoft.com/office/drawing/2018/hyperlinkcolor" val="tx"/>
                    </a:ext>
                  </a:extLst>
                </a:hlinkClick>
              </a:rPr>
              <a:t>EDISupport@ucare.org</a:t>
            </a:r>
            <a:r>
              <a:rPr lang="en-US" sz="1200">
                <a:solidFill>
                  <a:srgbClr val="00205B"/>
                </a:solidFill>
                <a:latin typeface="Verdana"/>
                <a:ea typeface="Verdana"/>
              </a:rPr>
              <a:t>. </a:t>
            </a:r>
          </a:p>
          <a:p>
            <a:pPr marL="0" indent="0">
              <a:lnSpc>
                <a:spcPct val="100000"/>
              </a:lnSpc>
              <a:spcAft>
                <a:spcPts val="0"/>
              </a:spcAft>
              <a:buClr>
                <a:srgbClr val="307FE2"/>
              </a:buClr>
              <a:buNone/>
            </a:pPr>
            <a:endParaRPr lang="en-US" sz="1600">
              <a:solidFill>
                <a:srgbClr val="307FE2"/>
              </a:solidFill>
              <a:latin typeface="Verdana"/>
              <a:ea typeface="Verdana"/>
            </a:endParaRPr>
          </a:p>
          <a:p>
            <a:pPr>
              <a:lnSpc>
                <a:spcPct val="100000"/>
              </a:lnSpc>
              <a:spcAft>
                <a:spcPts val="0"/>
              </a:spcAft>
              <a:buClr>
                <a:srgbClr val="307FE2"/>
              </a:buClr>
            </a:pPr>
            <a:r>
              <a:rPr lang="en-US" sz="1600">
                <a:solidFill>
                  <a:srgbClr val="307FE2"/>
                </a:solidFill>
                <a:latin typeface="Verdana"/>
                <a:ea typeface="Verdana"/>
              </a:rPr>
              <a:t>Accepted Claim </a:t>
            </a:r>
          </a:p>
          <a:p>
            <a:pPr lvl="1">
              <a:lnSpc>
                <a:spcPct val="100000"/>
              </a:lnSpc>
              <a:spcAft>
                <a:spcPts val="0"/>
              </a:spcAft>
              <a:buClr>
                <a:srgbClr val="707371"/>
              </a:buClr>
            </a:pPr>
            <a:r>
              <a:rPr lang="en-US">
                <a:solidFill>
                  <a:srgbClr val="707371"/>
                </a:solidFill>
                <a:latin typeface="Verdana"/>
                <a:ea typeface="Verdana"/>
              </a:rPr>
              <a:t>Indicates the claim has been accepted into </a:t>
            </a:r>
            <a:r>
              <a:rPr lang="en-US" err="1">
                <a:solidFill>
                  <a:srgbClr val="707371"/>
                </a:solidFill>
                <a:latin typeface="Verdana"/>
                <a:ea typeface="Verdana"/>
              </a:rPr>
              <a:t>UCare's</a:t>
            </a:r>
            <a:r>
              <a:rPr lang="en-US">
                <a:solidFill>
                  <a:srgbClr val="707371"/>
                </a:solidFill>
                <a:latin typeface="Verdana"/>
                <a:ea typeface="Verdana"/>
              </a:rPr>
              <a:t> Payment System and is being adjudicated and processed based on correct coding guidelines.</a:t>
            </a:r>
          </a:p>
          <a:p>
            <a:pPr marL="342900" lvl="1" indent="0">
              <a:lnSpc>
                <a:spcPct val="100000"/>
              </a:lnSpc>
              <a:spcAft>
                <a:spcPts val="0"/>
              </a:spcAft>
              <a:buClr>
                <a:srgbClr val="707371"/>
              </a:buClr>
              <a:buNone/>
            </a:pPr>
            <a:endParaRPr lang="en-US">
              <a:solidFill>
                <a:srgbClr val="707371"/>
              </a:solidFill>
              <a:latin typeface="Verdana"/>
              <a:ea typeface="Verdana"/>
            </a:endParaRPr>
          </a:p>
          <a:p>
            <a:pPr lvl="2">
              <a:lnSpc>
                <a:spcPct val="100000"/>
              </a:lnSpc>
              <a:spcAft>
                <a:spcPts val="0"/>
              </a:spcAft>
              <a:buClr>
                <a:srgbClr val="707371"/>
              </a:buClr>
            </a:pPr>
            <a:r>
              <a:rPr lang="en-US" sz="1200">
                <a:solidFill>
                  <a:srgbClr val="307FE2"/>
                </a:solidFill>
                <a:latin typeface="Verdana"/>
                <a:ea typeface="Verdana"/>
              </a:rPr>
              <a:t>The status in the UCare Provider Portal will </a:t>
            </a:r>
            <a:r>
              <a:rPr lang="en-US" sz="1200">
                <a:solidFill>
                  <a:srgbClr val="307FE2"/>
                </a:solidFill>
                <a:highlight>
                  <a:srgbClr val="FFFFFF"/>
                </a:highlight>
                <a:latin typeface="Verdana"/>
                <a:ea typeface="Verdana"/>
              </a:rPr>
              <a:t>indicate Pending while the claim is being processed. </a:t>
            </a:r>
            <a:endParaRPr lang="en-US" sz="1200">
              <a:solidFill>
                <a:srgbClr val="307FE2"/>
              </a:solidFill>
              <a:latin typeface="Verdana"/>
              <a:ea typeface="Verdana"/>
            </a:endParaRPr>
          </a:p>
          <a:p>
            <a:pPr>
              <a:lnSpc>
                <a:spcPct val="100000"/>
              </a:lnSpc>
              <a:spcAft>
                <a:spcPts val="0"/>
              </a:spcAft>
              <a:buClr>
                <a:srgbClr val="307FE2"/>
              </a:buClr>
            </a:pPr>
            <a:endParaRPr lang="en-US" sz="1600">
              <a:solidFill>
                <a:srgbClr val="307FE2"/>
              </a:solidFill>
              <a:latin typeface="Verdana"/>
              <a:ea typeface="Verdana"/>
            </a:endParaRPr>
          </a:p>
          <a:p>
            <a:pPr marL="0" indent="0">
              <a:lnSpc>
                <a:spcPct val="100000"/>
              </a:lnSpc>
              <a:spcAft>
                <a:spcPts val="0"/>
              </a:spcAft>
              <a:buClr>
                <a:schemeClr val="accent5"/>
              </a:buClr>
              <a:buNone/>
            </a:pPr>
            <a:endParaRPr lang="en-US" sz="1600">
              <a:solidFill>
                <a:srgbClr val="707371"/>
              </a:solidFill>
              <a:latin typeface="Verdana"/>
              <a:ea typeface="Verdana"/>
            </a:endParaRPr>
          </a:p>
          <a:p>
            <a:pPr marL="342900" lvl="1" indent="0">
              <a:lnSpc>
                <a:spcPct val="100000"/>
              </a:lnSpc>
              <a:spcAft>
                <a:spcPts val="0"/>
              </a:spcAft>
              <a:buClr>
                <a:srgbClr val="0070C0"/>
              </a:buClr>
              <a:buNone/>
            </a:pPr>
            <a:endParaRPr lang="en-US" sz="1600"/>
          </a:p>
          <a:p>
            <a:pPr marL="0" lvl="1" indent="0">
              <a:lnSpc>
                <a:spcPct val="100000"/>
              </a:lnSpc>
              <a:spcAft>
                <a:spcPts val="0"/>
              </a:spcAft>
              <a:buClr>
                <a:srgbClr val="0070C0"/>
              </a:buClr>
              <a:buNone/>
            </a:pPr>
            <a:endParaRPr lang="en-US" sz="1800">
              <a:solidFill>
                <a:srgbClr val="307FE2"/>
              </a:solidFill>
            </a:endParaRPr>
          </a:p>
          <a:p>
            <a:pPr marL="969645" lvl="2" indent="-283845">
              <a:lnSpc>
                <a:spcPct val="100000"/>
              </a:lnSpc>
              <a:spcAft>
                <a:spcPts val="0"/>
              </a:spcAft>
              <a:buClr>
                <a:srgbClr val="00205B"/>
              </a:buClr>
              <a:buFont typeface="Wingdings" panose="05000000000000000000" pitchFamily="2" charset="2"/>
              <a:buChar char="§"/>
            </a:pPr>
            <a:endParaRPr lang="en-US" sz="1600">
              <a:solidFill>
                <a:srgbClr val="307FE2"/>
              </a:solidFill>
            </a:endParaRPr>
          </a:p>
          <a:p>
            <a:pPr marL="342900" lvl="1" indent="0">
              <a:lnSpc>
                <a:spcPct val="100000"/>
              </a:lnSpc>
              <a:spcAft>
                <a:spcPts val="0"/>
              </a:spcAft>
              <a:buClr>
                <a:srgbClr val="0070C0"/>
              </a:buClr>
              <a:buNone/>
            </a:pPr>
            <a:endParaRPr lang="en-US" sz="1100"/>
          </a:p>
        </p:txBody>
      </p:sp>
      <p:sp>
        <p:nvSpPr>
          <p:cNvPr id="3" name="Slide Number Placeholder 2">
            <a:extLst>
              <a:ext uri="{FF2B5EF4-FFF2-40B4-BE49-F238E27FC236}">
                <a16:creationId xmlns:a16="http://schemas.microsoft.com/office/drawing/2014/main" id="{F476D21F-850E-450F-886C-3ABA3DBEAE23}"/>
              </a:ext>
            </a:extLst>
          </p:cNvPr>
          <p:cNvSpPr>
            <a:spLocks noGrp="1"/>
          </p:cNvSpPr>
          <p:nvPr>
            <p:ph type="sldNum" sz="quarter" idx="12"/>
          </p:nvPr>
        </p:nvSpPr>
        <p:spPr/>
        <p:txBody>
          <a:bodyPr/>
          <a:lstStyle/>
          <a:p>
            <a:fld id="{1FC4B0FD-5F77-433D-950B-A15A779E50E4}" type="slidenum">
              <a:rPr lang="en-US" smtClean="0"/>
              <a:pPr/>
              <a:t>23</a:t>
            </a:fld>
            <a:endParaRPr lang="en-US"/>
          </a:p>
        </p:txBody>
      </p:sp>
    </p:spTree>
    <p:extLst>
      <p:ext uri="{BB962C8B-B14F-4D97-AF65-F5344CB8AC3E}">
        <p14:creationId xmlns:p14="http://schemas.microsoft.com/office/powerpoint/2010/main" val="1891782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5238ED-769A-48C7-9FCC-4815F600E657}"/>
              </a:ext>
            </a:extLst>
          </p:cNvPr>
          <p:cNvSpPr>
            <a:spLocks noGrp="1"/>
          </p:cNvSpPr>
          <p:nvPr>
            <p:ph type="title"/>
          </p:nvPr>
        </p:nvSpPr>
        <p:spPr/>
        <p:txBody>
          <a:bodyPr/>
          <a:lstStyle/>
          <a:p>
            <a:r>
              <a:rPr lang="en-US">
                <a:solidFill>
                  <a:srgbClr val="00205B"/>
                </a:solidFill>
              </a:rPr>
              <a:t>Paid and Denied Claims</a:t>
            </a:r>
          </a:p>
        </p:txBody>
      </p:sp>
      <p:sp>
        <p:nvSpPr>
          <p:cNvPr id="6" name="Content Placeholder 5">
            <a:extLst>
              <a:ext uri="{FF2B5EF4-FFF2-40B4-BE49-F238E27FC236}">
                <a16:creationId xmlns:a16="http://schemas.microsoft.com/office/drawing/2014/main" id="{5AAFFC18-2CC9-423C-9E3B-413A5693AADC}"/>
              </a:ext>
            </a:extLst>
          </p:cNvPr>
          <p:cNvSpPr>
            <a:spLocks noGrp="1"/>
          </p:cNvSpPr>
          <p:nvPr>
            <p:ph idx="1"/>
          </p:nvPr>
        </p:nvSpPr>
        <p:spPr>
          <a:xfrm>
            <a:off x="539496" y="1487932"/>
            <a:ext cx="8213806" cy="4940129"/>
          </a:xfrm>
        </p:spPr>
        <p:txBody>
          <a:bodyPr vert="horz" lIns="137160" tIns="45720" rIns="91440" bIns="45720" rtlCol="0" anchor="t">
            <a:noAutofit/>
          </a:bodyPr>
          <a:lstStyle/>
          <a:p>
            <a:pPr marL="285750" lvl="1" indent="-285750">
              <a:lnSpc>
                <a:spcPct val="100000"/>
              </a:lnSpc>
              <a:spcAft>
                <a:spcPts val="0"/>
              </a:spcAft>
              <a:buClr>
                <a:srgbClr val="307FE2"/>
              </a:buClr>
              <a:buFont typeface="Arial" panose="020B0604020202020204" pitchFamily="34" charset="0"/>
              <a:buChar char="•"/>
            </a:pPr>
            <a:r>
              <a:rPr lang="en-US" sz="1600">
                <a:solidFill>
                  <a:srgbClr val="307FE2"/>
                </a:solidFill>
                <a:latin typeface="Verdana"/>
                <a:ea typeface="Verdana"/>
              </a:rPr>
              <a:t>Paid Claim </a:t>
            </a:r>
          </a:p>
          <a:p>
            <a:pPr lvl="1">
              <a:lnSpc>
                <a:spcPct val="100000"/>
              </a:lnSpc>
              <a:spcAft>
                <a:spcPts val="600"/>
              </a:spcAft>
              <a:buClr>
                <a:srgbClr val="707371"/>
              </a:buClr>
            </a:pPr>
            <a:r>
              <a:rPr lang="en-US">
                <a:solidFill>
                  <a:srgbClr val="707371"/>
                </a:solidFill>
                <a:latin typeface="Verdana"/>
                <a:ea typeface="Verdana"/>
              </a:rPr>
              <a:t>The Provider Portal indicates a Paid status along with the Explanation of Payment (EOP). See </a:t>
            </a:r>
            <a:r>
              <a:rPr lang="en-US">
                <a:solidFill>
                  <a:srgbClr val="00205B"/>
                </a:solidFill>
                <a:latin typeface="Verdana"/>
                <a:ea typeface="Verdana"/>
                <a:hlinkClick r:id="rId3">
                  <a:extLst>
                    <a:ext uri="{A12FA001-AC4F-418D-AE19-62706E023703}">
                      <ahyp:hlinkClr xmlns:ahyp="http://schemas.microsoft.com/office/drawing/2018/hyperlinkcolor" val="tx"/>
                    </a:ext>
                  </a:extLst>
                </a:hlinkClick>
              </a:rPr>
              <a:t>Provider Guide: The Explanation of Payment</a:t>
            </a:r>
            <a:r>
              <a:rPr lang="en-US">
                <a:solidFill>
                  <a:srgbClr val="707371"/>
                </a:solidFill>
                <a:latin typeface="Verdana"/>
                <a:ea typeface="Verdana"/>
              </a:rPr>
              <a:t> (under Forms &amp; Links).</a:t>
            </a:r>
          </a:p>
          <a:p>
            <a:pPr lvl="1">
              <a:lnSpc>
                <a:spcPct val="100000"/>
              </a:lnSpc>
              <a:spcAft>
                <a:spcPts val="600"/>
              </a:spcAft>
              <a:buClr>
                <a:srgbClr val="707371"/>
              </a:buClr>
            </a:pPr>
            <a:r>
              <a:rPr lang="en-US">
                <a:solidFill>
                  <a:srgbClr val="707371"/>
                </a:solidFill>
                <a:latin typeface="Verdana"/>
                <a:ea typeface="Verdana"/>
              </a:rPr>
              <a:t>If the Provider Portal indicates a Pending Payment status, payment can be expected on next Remit Payment date. </a:t>
            </a:r>
          </a:p>
          <a:p>
            <a:pPr lvl="1">
              <a:lnSpc>
                <a:spcPct val="100000"/>
              </a:lnSpc>
              <a:spcAft>
                <a:spcPts val="600"/>
              </a:spcAft>
              <a:buClr>
                <a:srgbClr val="707371"/>
              </a:buClr>
            </a:pPr>
            <a:r>
              <a:rPr lang="en-US">
                <a:solidFill>
                  <a:srgbClr val="707371"/>
                </a:solidFill>
                <a:latin typeface="Verdana"/>
                <a:ea typeface="Verdana"/>
              </a:rPr>
              <a:t>The standard </a:t>
            </a:r>
            <a:r>
              <a:rPr lang="en-US">
                <a:solidFill>
                  <a:srgbClr val="00205B"/>
                </a:solidFill>
                <a:latin typeface="Verdana"/>
                <a:ea typeface="Verdana"/>
                <a:hlinkClick r:id="rId3">
                  <a:extLst>
                    <a:ext uri="{A12FA001-AC4F-418D-AE19-62706E023703}">
                      <ahyp:hlinkClr xmlns:ahyp="http://schemas.microsoft.com/office/drawing/2018/hyperlinkcolor" val="tx"/>
                    </a:ext>
                  </a:extLst>
                </a:hlinkClick>
              </a:rPr>
              <a:t>Claims Payable Calendar</a:t>
            </a:r>
            <a:r>
              <a:rPr lang="en-US">
                <a:solidFill>
                  <a:srgbClr val="00205B"/>
                </a:solidFill>
                <a:latin typeface="Verdana"/>
                <a:ea typeface="Verdana"/>
              </a:rPr>
              <a:t> </a:t>
            </a:r>
            <a:r>
              <a:rPr lang="en-US">
                <a:solidFill>
                  <a:srgbClr val="707371"/>
                </a:solidFill>
                <a:latin typeface="Verdana"/>
                <a:ea typeface="Verdana"/>
              </a:rPr>
              <a:t>(available under Payment &amp; Remittance) displays the dates providers can expect remittance payment.</a:t>
            </a:r>
          </a:p>
          <a:p>
            <a:pPr marL="342900" lvl="1" indent="0">
              <a:lnSpc>
                <a:spcPct val="100000"/>
              </a:lnSpc>
              <a:spcAft>
                <a:spcPts val="0"/>
              </a:spcAft>
              <a:buClr>
                <a:srgbClr val="707371"/>
              </a:buClr>
              <a:buNone/>
            </a:pPr>
            <a:endParaRPr lang="en-US">
              <a:solidFill>
                <a:srgbClr val="307FE2"/>
              </a:solidFill>
              <a:latin typeface="Verdana"/>
              <a:ea typeface="Verdana"/>
            </a:endParaRPr>
          </a:p>
          <a:p>
            <a:pPr marL="233045" lvl="1" indent="-233045">
              <a:lnSpc>
                <a:spcPct val="100000"/>
              </a:lnSpc>
              <a:spcAft>
                <a:spcPts val="0"/>
              </a:spcAft>
              <a:buClr>
                <a:srgbClr val="307FE2"/>
              </a:buClr>
              <a:buFont typeface="Arial" panose="020B0604020202020204" pitchFamily="34" charset="0"/>
              <a:buChar char="•"/>
            </a:pPr>
            <a:r>
              <a:rPr lang="en-US" sz="1600">
                <a:solidFill>
                  <a:srgbClr val="307FE2"/>
                </a:solidFill>
                <a:latin typeface="Verdana"/>
                <a:ea typeface="Verdana"/>
              </a:rPr>
              <a:t>Denied Claim </a:t>
            </a:r>
          </a:p>
          <a:p>
            <a:pPr lvl="1">
              <a:lnSpc>
                <a:spcPct val="100000"/>
              </a:lnSpc>
              <a:spcAft>
                <a:spcPts val="600"/>
              </a:spcAft>
              <a:buClr>
                <a:srgbClr val="707371"/>
              </a:buClr>
            </a:pPr>
            <a:r>
              <a:rPr lang="en-US">
                <a:solidFill>
                  <a:srgbClr val="707371"/>
                </a:solidFill>
                <a:latin typeface="Verdana"/>
                <a:ea typeface="Verdana"/>
              </a:rPr>
              <a:t>The Provider Portal indicates a Denied status along with the Explanation of Payment (EOP). </a:t>
            </a:r>
          </a:p>
          <a:p>
            <a:pPr lvl="1">
              <a:lnSpc>
                <a:spcPct val="100000"/>
              </a:lnSpc>
              <a:spcAft>
                <a:spcPts val="600"/>
              </a:spcAft>
              <a:buClr>
                <a:srgbClr val="707371"/>
              </a:buClr>
              <a:defRPr/>
            </a:pPr>
            <a:r>
              <a:rPr lang="en-US">
                <a:solidFill>
                  <a:srgbClr val="707371"/>
                </a:solidFill>
                <a:latin typeface="Verdana"/>
                <a:ea typeface="Verdana"/>
              </a:rPr>
              <a:t>Review reason and correct, if appropriate, per guidance in the </a:t>
            </a:r>
            <a:r>
              <a:rPr lang="en-US">
                <a:solidFill>
                  <a:srgbClr val="00205B"/>
                </a:solidFill>
                <a:latin typeface="Verdana"/>
                <a:ea typeface="Verdana"/>
                <a:hlinkClick r:id="rId4">
                  <a:extLst>
                    <a:ext uri="{A12FA001-AC4F-418D-AE19-62706E023703}">
                      <ahyp:hlinkClr xmlns:ahyp="http://schemas.microsoft.com/office/drawing/2018/hyperlinkcolor" val="tx"/>
                    </a:ext>
                  </a:extLst>
                </a:hlinkClick>
              </a:rPr>
              <a:t>Provider Manual</a:t>
            </a:r>
            <a:r>
              <a:rPr lang="en-US">
                <a:solidFill>
                  <a:srgbClr val="00205B"/>
                </a:solidFill>
                <a:latin typeface="Verdana"/>
                <a:ea typeface="Verdana"/>
              </a:rPr>
              <a:t>.</a:t>
            </a:r>
          </a:p>
          <a:p>
            <a:pPr marL="0" indent="0">
              <a:lnSpc>
                <a:spcPct val="100000"/>
              </a:lnSpc>
              <a:spcAft>
                <a:spcPts val="1000"/>
              </a:spcAft>
              <a:buClr>
                <a:schemeClr val="accent5"/>
              </a:buClr>
              <a:buNone/>
            </a:pPr>
            <a:endParaRPr lang="en-US" sz="100">
              <a:solidFill>
                <a:srgbClr val="707371"/>
              </a:solidFill>
              <a:latin typeface="Verdana"/>
              <a:ea typeface="Verdana"/>
            </a:endParaRPr>
          </a:p>
          <a:p>
            <a:pPr marL="233045" lvl="1" indent="-233045">
              <a:lnSpc>
                <a:spcPct val="100000"/>
              </a:lnSpc>
              <a:spcAft>
                <a:spcPts val="0"/>
              </a:spcAft>
              <a:buClr>
                <a:srgbClr val="307FE2"/>
              </a:buClr>
              <a:buFont typeface="Arial" panose="020B0604020202020204" pitchFamily="34" charset="0"/>
              <a:buChar char="•"/>
            </a:pPr>
            <a:r>
              <a:rPr lang="en-US" sz="1600">
                <a:solidFill>
                  <a:srgbClr val="307FE2"/>
                </a:solidFill>
                <a:latin typeface="Verdana"/>
                <a:ea typeface="Verdana"/>
              </a:rPr>
              <a:t>For claim questions contact the Provider Assistance Center:  </a:t>
            </a:r>
          </a:p>
          <a:p>
            <a:pPr lvl="1">
              <a:lnSpc>
                <a:spcPct val="100000"/>
              </a:lnSpc>
              <a:spcAft>
                <a:spcPts val="600"/>
              </a:spcAft>
              <a:buClr>
                <a:srgbClr val="707371"/>
              </a:buClr>
            </a:pPr>
            <a:r>
              <a:rPr lang="en-US">
                <a:solidFill>
                  <a:srgbClr val="707371"/>
                </a:solidFill>
                <a:latin typeface="Verdana"/>
                <a:ea typeface="Verdana"/>
              </a:rPr>
              <a:t>Send a secure email within the Provider Portal Message Center. </a:t>
            </a:r>
          </a:p>
          <a:p>
            <a:pPr lvl="1">
              <a:lnSpc>
                <a:spcPct val="100000"/>
              </a:lnSpc>
              <a:spcAft>
                <a:spcPts val="600"/>
              </a:spcAft>
              <a:buClr>
                <a:srgbClr val="707371"/>
              </a:buClr>
            </a:pPr>
            <a:r>
              <a:rPr lang="en-US">
                <a:solidFill>
                  <a:srgbClr val="707371"/>
                </a:solidFill>
                <a:latin typeface="Verdana"/>
                <a:ea typeface="Verdana"/>
              </a:rPr>
              <a:t>Call 612-676-3300 or 1-888-531-1493 toll-free.</a:t>
            </a:r>
          </a:p>
          <a:p>
            <a:pPr marL="342900" lvl="1" indent="0">
              <a:lnSpc>
                <a:spcPct val="100000"/>
              </a:lnSpc>
              <a:spcAft>
                <a:spcPts val="0"/>
              </a:spcAft>
              <a:buClr>
                <a:srgbClr val="0070C0"/>
              </a:buClr>
              <a:buNone/>
            </a:pPr>
            <a:endParaRPr lang="en-US" sz="1100"/>
          </a:p>
        </p:txBody>
      </p:sp>
      <p:sp>
        <p:nvSpPr>
          <p:cNvPr id="3" name="Slide Number Placeholder 2">
            <a:extLst>
              <a:ext uri="{FF2B5EF4-FFF2-40B4-BE49-F238E27FC236}">
                <a16:creationId xmlns:a16="http://schemas.microsoft.com/office/drawing/2014/main" id="{F476D21F-850E-450F-886C-3ABA3DBEAE23}"/>
              </a:ext>
            </a:extLst>
          </p:cNvPr>
          <p:cNvSpPr>
            <a:spLocks noGrp="1"/>
          </p:cNvSpPr>
          <p:nvPr>
            <p:ph type="sldNum" sz="quarter" idx="12"/>
          </p:nvPr>
        </p:nvSpPr>
        <p:spPr/>
        <p:txBody>
          <a:bodyPr/>
          <a:lstStyle/>
          <a:p>
            <a:fld id="{1FC4B0FD-5F77-433D-950B-A15A779E50E4}" type="slidenum">
              <a:rPr lang="en-US" smtClean="0"/>
              <a:pPr/>
              <a:t>24</a:t>
            </a:fld>
            <a:endParaRPr lang="en-US"/>
          </a:p>
        </p:txBody>
      </p:sp>
    </p:spTree>
    <p:extLst>
      <p:ext uri="{BB962C8B-B14F-4D97-AF65-F5344CB8AC3E}">
        <p14:creationId xmlns:p14="http://schemas.microsoft.com/office/powerpoint/2010/main" val="2141505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5238ED-769A-48C7-9FCC-4815F600E657}"/>
              </a:ext>
            </a:extLst>
          </p:cNvPr>
          <p:cNvSpPr>
            <a:spLocks noGrp="1"/>
          </p:cNvSpPr>
          <p:nvPr>
            <p:ph type="title"/>
          </p:nvPr>
        </p:nvSpPr>
        <p:spPr/>
        <p:txBody>
          <a:bodyPr/>
          <a:lstStyle/>
          <a:p>
            <a:r>
              <a:rPr lang="en-US"/>
              <a:t>Explanation of Payment (EOP) Guide </a:t>
            </a:r>
          </a:p>
        </p:txBody>
      </p:sp>
      <p:sp>
        <p:nvSpPr>
          <p:cNvPr id="3" name="Slide Number Placeholder 2">
            <a:extLst>
              <a:ext uri="{FF2B5EF4-FFF2-40B4-BE49-F238E27FC236}">
                <a16:creationId xmlns:a16="http://schemas.microsoft.com/office/drawing/2014/main" id="{F476D21F-850E-450F-886C-3ABA3DBEAE23}"/>
              </a:ext>
            </a:extLst>
          </p:cNvPr>
          <p:cNvSpPr>
            <a:spLocks noGrp="1"/>
          </p:cNvSpPr>
          <p:nvPr>
            <p:ph type="sldNum" sz="quarter" idx="12"/>
          </p:nvPr>
        </p:nvSpPr>
        <p:spPr/>
        <p:txBody>
          <a:bodyPr/>
          <a:lstStyle/>
          <a:p>
            <a:fld id="{1FC4B0FD-5F77-433D-950B-A15A779E50E4}" type="slidenum">
              <a:rPr lang="en-US" smtClean="0"/>
              <a:pPr/>
              <a:t>25</a:t>
            </a:fld>
            <a:endParaRPr lang="en-US"/>
          </a:p>
        </p:txBody>
      </p:sp>
      <p:sp>
        <p:nvSpPr>
          <p:cNvPr id="7" name="TextBox 6">
            <a:extLst>
              <a:ext uri="{FF2B5EF4-FFF2-40B4-BE49-F238E27FC236}">
                <a16:creationId xmlns:a16="http://schemas.microsoft.com/office/drawing/2014/main" id="{254539A6-E797-41D5-8A82-0BA888CD0401}"/>
              </a:ext>
            </a:extLst>
          </p:cNvPr>
          <p:cNvSpPr txBox="1"/>
          <p:nvPr/>
        </p:nvSpPr>
        <p:spPr>
          <a:xfrm>
            <a:off x="539496" y="6423854"/>
            <a:ext cx="7541232" cy="338554"/>
          </a:xfrm>
          <a:prstGeom prst="rect">
            <a:avLst/>
          </a:prstGeom>
          <a:noFill/>
        </p:spPr>
        <p:txBody>
          <a:bodyPr wrap="square" rtlCol="0">
            <a:spAutoFit/>
          </a:bodyPr>
          <a:lstStyle/>
          <a:p>
            <a:r>
              <a:rPr lang="en-US" sz="1600" u="sng">
                <a:solidFill>
                  <a:schemeClr val="bg1"/>
                </a:solidFill>
                <a:hlinkClick r:id="rId3">
                  <a:extLst>
                    <a:ext uri="{A12FA001-AC4F-418D-AE19-62706E023703}">
                      <ahyp:hlinkClr xmlns:ahyp="http://schemas.microsoft.com/office/drawing/2018/hyperlinkcolor" val="tx"/>
                    </a:ext>
                  </a:extLst>
                </a:hlinkClick>
              </a:rPr>
              <a:t>Click </a:t>
            </a:r>
            <a:r>
              <a:rPr lang="en-US" sz="1600">
                <a:solidFill>
                  <a:schemeClr val="bg1"/>
                </a:solidFill>
                <a:hlinkClick r:id="rId3">
                  <a:extLst>
                    <a:ext uri="{A12FA001-AC4F-418D-AE19-62706E023703}">
                      <ahyp:hlinkClr xmlns:ahyp="http://schemas.microsoft.com/office/drawing/2018/hyperlinkcolor" val="tx"/>
                    </a:ext>
                  </a:extLst>
                </a:hlinkClick>
              </a:rPr>
              <a:t>here</a:t>
            </a:r>
            <a:r>
              <a:rPr lang="en-US" sz="1600">
                <a:solidFill>
                  <a:schemeClr val="bg1"/>
                </a:solidFill>
              </a:rPr>
              <a:t> for the current EOP Provider Guide under Forms &amp; Links.</a:t>
            </a:r>
          </a:p>
        </p:txBody>
      </p:sp>
      <p:sp>
        <p:nvSpPr>
          <p:cNvPr id="6" name="Rectangle 5">
            <a:extLst>
              <a:ext uri="{FF2B5EF4-FFF2-40B4-BE49-F238E27FC236}">
                <a16:creationId xmlns:a16="http://schemas.microsoft.com/office/drawing/2014/main" id="{57811749-D776-44CE-9DBC-CA6B0FF526ED}"/>
              </a:ext>
            </a:extLst>
          </p:cNvPr>
          <p:cNvSpPr/>
          <p:nvPr/>
        </p:nvSpPr>
        <p:spPr>
          <a:xfrm>
            <a:off x="960120" y="1866900"/>
            <a:ext cx="5715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36F3D3-B46F-4347-B708-5539755A8BF0}"/>
              </a:ext>
            </a:extLst>
          </p:cNvPr>
          <p:cNvPicPr>
            <a:picLocks noChangeAspect="1"/>
          </p:cNvPicPr>
          <p:nvPr/>
        </p:nvPicPr>
        <p:blipFill rotWithShape="1">
          <a:blip r:embed="rId4"/>
          <a:srcRect l="2699" t="2486" r="2699" b="3885"/>
          <a:stretch/>
        </p:blipFill>
        <p:spPr>
          <a:xfrm>
            <a:off x="979944" y="1378783"/>
            <a:ext cx="3531095" cy="4533086"/>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40CBAED1-91DD-44D4-BB22-6EB3994489C0}"/>
              </a:ext>
            </a:extLst>
          </p:cNvPr>
          <p:cNvPicPr>
            <a:picLocks noChangeAspect="1"/>
          </p:cNvPicPr>
          <p:nvPr/>
        </p:nvPicPr>
        <p:blipFill rotWithShape="1">
          <a:blip r:embed="rId5"/>
          <a:srcRect r="2536" b="2536"/>
          <a:stretch/>
        </p:blipFill>
        <p:spPr>
          <a:xfrm>
            <a:off x="4757012" y="1378783"/>
            <a:ext cx="3501163" cy="453473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4954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5A99-9510-4A24-92BC-2E21E153D555}"/>
              </a:ext>
            </a:extLst>
          </p:cNvPr>
          <p:cNvSpPr>
            <a:spLocks noGrp="1"/>
          </p:cNvSpPr>
          <p:nvPr>
            <p:ph type="title"/>
          </p:nvPr>
        </p:nvSpPr>
        <p:spPr/>
        <p:txBody>
          <a:bodyPr/>
          <a:lstStyle/>
          <a:p>
            <a:r>
              <a:rPr lang="en-US"/>
              <a:t>Provider Claim Reconsiderations </a:t>
            </a:r>
          </a:p>
        </p:txBody>
      </p:sp>
      <p:sp>
        <p:nvSpPr>
          <p:cNvPr id="3" name="Content Placeholder 2">
            <a:extLst>
              <a:ext uri="{FF2B5EF4-FFF2-40B4-BE49-F238E27FC236}">
                <a16:creationId xmlns:a16="http://schemas.microsoft.com/office/drawing/2014/main" id="{9DF58105-95E1-473D-9716-25A22A213BAB}"/>
              </a:ext>
            </a:extLst>
          </p:cNvPr>
          <p:cNvSpPr>
            <a:spLocks noGrp="1"/>
          </p:cNvSpPr>
          <p:nvPr>
            <p:ph idx="1"/>
          </p:nvPr>
        </p:nvSpPr>
        <p:spPr>
          <a:xfrm>
            <a:off x="190974" y="1487932"/>
            <a:ext cx="7702637" cy="4131643"/>
          </a:xfrm>
        </p:spPr>
        <p:txBody>
          <a:bodyPr/>
          <a:lstStyle/>
          <a:p>
            <a:pPr lvl="1">
              <a:lnSpc>
                <a:spcPct val="100000"/>
              </a:lnSpc>
              <a:spcAft>
                <a:spcPts val="600"/>
              </a:spcAft>
              <a:buClr>
                <a:srgbClr val="307FE2"/>
              </a:buClr>
              <a:buFont typeface="Arial" panose="020B0604020202020204" pitchFamily="34" charset="0"/>
              <a:buChar char="•"/>
              <a:defRPr/>
            </a:pPr>
            <a:r>
              <a:rPr lang="en-US" sz="1600">
                <a:solidFill>
                  <a:srgbClr val="307FE2"/>
                </a:solidFill>
                <a:latin typeface="Verdana"/>
                <a:ea typeface="Verdana"/>
              </a:rPr>
              <a:t>To appeal a claim payment or denial, submit a Provider Claim Reconsideration Form.</a:t>
            </a:r>
          </a:p>
          <a:p>
            <a:pPr lvl="2">
              <a:lnSpc>
                <a:spcPct val="100000"/>
              </a:lnSpc>
              <a:spcAft>
                <a:spcPts val="600"/>
              </a:spcAft>
              <a:buClr>
                <a:srgbClr val="707371"/>
              </a:buClr>
              <a:buFont typeface="Verdana" panose="020B0604030504040204" pitchFamily="34" charset="0"/>
              <a:buChar char="−"/>
              <a:defRPr/>
            </a:pPr>
            <a:r>
              <a:rPr lang="en-US">
                <a:solidFill>
                  <a:srgbClr val="707371"/>
                </a:solidFill>
                <a:latin typeface="Verdana"/>
                <a:ea typeface="Verdana"/>
              </a:rPr>
              <a:t>The Provider Claim Reconsideration Form is available on the </a:t>
            </a:r>
            <a:r>
              <a:rPr lang="en-US">
                <a:solidFill>
                  <a:srgbClr val="00205B"/>
                </a:solidFill>
                <a:latin typeface="Verdana"/>
                <a:ea typeface="Verdana"/>
                <a:hlinkClick r:id="rId2">
                  <a:extLst>
                    <a:ext uri="{A12FA001-AC4F-418D-AE19-62706E023703}">
                      <ahyp:hlinkClr xmlns:ahyp="http://schemas.microsoft.com/office/drawing/2018/hyperlinkcolor" val="tx"/>
                    </a:ext>
                  </a:extLst>
                </a:hlinkClick>
              </a:rPr>
              <a:t>Claims &amp; Billing page</a:t>
            </a:r>
            <a:r>
              <a:rPr lang="en-US">
                <a:solidFill>
                  <a:srgbClr val="707371"/>
                </a:solidFill>
                <a:latin typeface="Verdana"/>
                <a:ea typeface="Verdana"/>
              </a:rPr>
              <a:t> under Forms &amp; Links.</a:t>
            </a:r>
          </a:p>
          <a:p>
            <a:pPr marL="685800" lvl="2" indent="0">
              <a:lnSpc>
                <a:spcPct val="100000"/>
              </a:lnSpc>
              <a:spcAft>
                <a:spcPts val="600"/>
              </a:spcAft>
              <a:buClr>
                <a:srgbClr val="707371"/>
              </a:buClr>
              <a:buNone/>
              <a:defRPr/>
            </a:pPr>
            <a:endParaRPr lang="en-US">
              <a:solidFill>
                <a:srgbClr val="707371"/>
              </a:solidFill>
              <a:latin typeface="Verdana"/>
              <a:ea typeface="Verdana"/>
            </a:endParaRPr>
          </a:p>
          <a:p>
            <a:pPr lvl="2">
              <a:lnSpc>
                <a:spcPct val="100000"/>
              </a:lnSpc>
              <a:spcAft>
                <a:spcPts val="600"/>
              </a:spcAft>
              <a:buClr>
                <a:srgbClr val="707371"/>
              </a:buClr>
              <a:buFont typeface="Verdana" panose="020B0604030504040204" pitchFamily="34" charset="0"/>
              <a:buChar char="−"/>
              <a:defRPr/>
            </a:pPr>
            <a:r>
              <a:rPr lang="en-US">
                <a:solidFill>
                  <a:srgbClr val="707371"/>
                </a:solidFill>
                <a:latin typeface="Verdana"/>
                <a:ea typeface="Verdana"/>
              </a:rPr>
              <a:t>Refer to the </a:t>
            </a:r>
            <a:r>
              <a:rPr lang="en-US">
                <a:solidFill>
                  <a:srgbClr val="00205B"/>
                </a:solidFill>
                <a:latin typeface="Verdana"/>
                <a:ea typeface="Verdana"/>
                <a:hlinkClick r:id="rId2">
                  <a:extLst>
                    <a:ext uri="{A12FA001-AC4F-418D-AE19-62706E023703}">
                      <ahyp:hlinkClr xmlns:ahyp="http://schemas.microsoft.com/office/drawing/2018/hyperlinkcolor" val="tx"/>
                    </a:ext>
                  </a:extLst>
                </a:hlinkClick>
              </a:rPr>
              <a:t>Tips for Using The Online Claim Reconsideration Form</a:t>
            </a:r>
            <a:r>
              <a:rPr lang="en-US">
                <a:solidFill>
                  <a:srgbClr val="00205B"/>
                </a:solidFill>
                <a:latin typeface="Verdana"/>
                <a:ea typeface="Verdana"/>
              </a:rPr>
              <a:t> </a:t>
            </a:r>
            <a:r>
              <a:rPr lang="en-US">
                <a:solidFill>
                  <a:srgbClr val="707371"/>
                </a:solidFill>
                <a:latin typeface="Verdana"/>
                <a:ea typeface="Verdana"/>
              </a:rPr>
              <a:t>(under Forms &amp; Links) for guidance when completing the form.</a:t>
            </a:r>
          </a:p>
          <a:p>
            <a:pPr marL="685800" lvl="2" indent="0">
              <a:lnSpc>
                <a:spcPct val="100000"/>
              </a:lnSpc>
              <a:spcAft>
                <a:spcPts val="600"/>
              </a:spcAft>
              <a:buClr>
                <a:srgbClr val="707371"/>
              </a:buClr>
              <a:buNone/>
              <a:defRPr/>
            </a:pPr>
            <a:endParaRPr lang="en-US">
              <a:solidFill>
                <a:srgbClr val="707371"/>
              </a:solidFill>
              <a:latin typeface="Verdana"/>
              <a:ea typeface="Verdana"/>
            </a:endParaRPr>
          </a:p>
          <a:p>
            <a:pPr lvl="2">
              <a:lnSpc>
                <a:spcPct val="100000"/>
              </a:lnSpc>
              <a:spcAft>
                <a:spcPts val="600"/>
              </a:spcAft>
              <a:buClr>
                <a:srgbClr val="707371"/>
              </a:buClr>
              <a:buFont typeface="Verdana" panose="020B0604030504040204" pitchFamily="34" charset="0"/>
              <a:buChar char="−"/>
            </a:pPr>
            <a:r>
              <a:rPr lang="en-US">
                <a:solidFill>
                  <a:srgbClr val="707371"/>
                </a:solidFill>
                <a:latin typeface="Verdana"/>
                <a:ea typeface="Verdana"/>
              </a:rPr>
              <a:t>If additional assistance is needed, contact the Provider Assistance Center:</a:t>
            </a:r>
          </a:p>
          <a:p>
            <a:pPr lvl="3">
              <a:lnSpc>
                <a:spcPct val="100000"/>
              </a:lnSpc>
              <a:spcAft>
                <a:spcPts val="600"/>
              </a:spcAft>
              <a:buClr>
                <a:srgbClr val="307FE2"/>
              </a:buClr>
              <a:buFont typeface="Arial" panose="020B0604020202020204" pitchFamily="34" charset="0"/>
              <a:buChar char="•"/>
            </a:pPr>
            <a:r>
              <a:rPr lang="en-US">
                <a:solidFill>
                  <a:srgbClr val="307FE2"/>
                </a:solidFill>
                <a:latin typeface="Verdana"/>
                <a:ea typeface="Verdana"/>
              </a:rPr>
              <a:t>Send a secure email within the Provider Portal Message Center.</a:t>
            </a:r>
          </a:p>
          <a:p>
            <a:pPr lvl="3">
              <a:lnSpc>
                <a:spcPct val="100000"/>
              </a:lnSpc>
              <a:spcAft>
                <a:spcPts val="600"/>
              </a:spcAft>
              <a:buClr>
                <a:srgbClr val="307FE2"/>
              </a:buClr>
              <a:buFont typeface="Arial" panose="020B0604020202020204" pitchFamily="34" charset="0"/>
              <a:buChar char="•"/>
            </a:pPr>
            <a:r>
              <a:rPr lang="en-US">
                <a:solidFill>
                  <a:srgbClr val="307FE2"/>
                </a:solidFill>
                <a:latin typeface="Verdana"/>
                <a:ea typeface="Verdana"/>
              </a:rPr>
              <a:t>Call 612-676-3300 or 1-888-531-1493 toll-free.</a:t>
            </a:r>
          </a:p>
          <a:p>
            <a:pPr marL="685800" lvl="2" indent="0">
              <a:lnSpc>
                <a:spcPct val="100000"/>
              </a:lnSpc>
              <a:spcAft>
                <a:spcPts val="600"/>
              </a:spcAft>
              <a:buClr>
                <a:srgbClr val="707371"/>
              </a:buClr>
              <a:buNone/>
              <a:defRPr/>
            </a:pPr>
            <a:endParaRPr lang="en-US">
              <a:solidFill>
                <a:srgbClr val="707371"/>
              </a:solidFill>
              <a:latin typeface="Verdana"/>
              <a:ea typeface="Verdana"/>
            </a:endParaRPr>
          </a:p>
          <a:p>
            <a:endParaRPr lang="en-US"/>
          </a:p>
        </p:txBody>
      </p:sp>
      <p:sp>
        <p:nvSpPr>
          <p:cNvPr id="4" name="Slide Number Placeholder 3">
            <a:extLst>
              <a:ext uri="{FF2B5EF4-FFF2-40B4-BE49-F238E27FC236}">
                <a16:creationId xmlns:a16="http://schemas.microsoft.com/office/drawing/2014/main" id="{0BB67B0F-EDFF-436F-8897-8B5E83088D97}"/>
              </a:ext>
            </a:extLst>
          </p:cNvPr>
          <p:cNvSpPr>
            <a:spLocks noGrp="1"/>
          </p:cNvSpPr>
          <p:nvPr>
            <p:ph type="sldNum" sz="quarter" idx="12"/>
          </p:nvPr>
        </p:nvSpPr>
        <p:spPr/>
        <p:txBody>
          <a:bodyPr/>
          <a:lstStyle/>
          <a:p>
            <a:fld id="{1FC4B0FD-5F77-433D-950B-A15A779E50E4}" type="slidenum">
              <a:rPr lang="en-US" smtClean="0"/>
              <a:pPr/>
              <a:t>26</a:t>
            </a:fld>
            <a:endParaRPr lang="en-US"/>
          </a:p>
        </p:txBody>
      </p:sp>
    </p:spTree>
    <p:extLst>
      <p:ext uri="{BB962C8B-B14F-4D97-AF65-F5344CB8AC3E}">
        <p14:creationId xmlns:p14="http://schemas.microsoft.com/office/powerpoint/2010/main" val="2862926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15B0-B2DB-4F15-B87E-A4BF3C2602BD}"/>
              </a:ext>
            </a:extLst>
          </p:cNvPr>
          <p:cNvSpPr>
            <a:spLocks noGrp="1"/>
          </p:cNvSpPr>
          <p:nvPr>
            <p:ph type="title"/>
          </p:nvPr>
        </p:nvSpPr>
        <p:spPr/>
        <p:txBody>
          <a:bodyPr/>
          <a:lstStyle/>
          <a:p>
            <a:r>
              <a:rPr lang="en-US"/>
              <a:t>Timely Filing</a:t>
            </a:r>
          </a:p>
        </p:txBody>
      </p:sp>
      <p:sp>
        <p:nvSpPr>
          <p:cNvPr id="3" name="Content Placeholder 2">
            <a:extLst>
              <a:ext uri="{FF2B5EF4-FFF2-40B4-BE49-F238E27FC236}">
                <a16:creationId xmlns:a16="http://schemas.microsoft.com/office/drawing/2014/main" id="{077344E4-5943-4C1E-BEAE-BD6B7A23FD4F}"/>
              </a:ext>
            </a:extLst>
          </p:cNvPr>
          <p:cNvSpPr>
            <a:spLocks noGrp="1"/>
          </p:cNvSpPr>
          <p:nvPr>
            <p:ph idx="1"/>
          </p:nvPr>
        </p:nvSpPr>
        <p:spPr>
          <a:xfrm>
            <a:off x="539496" y="1496322"/>
            <a:ext cx="7702637" cy="4326962"/>
          </a:xfrm>
        </p:spPr>
        <p:txBody>
          <a:bodyPr vert="horz" lIns="137160" tIns="45720" rIns="91440" bIns="45720" rtlCol="0" anchor="t">
            <a:noAutofit/>
          </a:bodyPr>
          <a:lstStyle/>
          <a:p>
            <a:pPr marL="233045" indent="-233045">
              <a:buClr>
                <a:srgbClr val="307FE2"/>
              </a:buClr>
            </a:pPr>
            <a:r>
              <a:rPr lang="en-US" sz="1600" dirty="0">
                <a:solidFill>
                  <a:srgbClr val="307FE2"/>
                </a:solidFill>
                <a:latin typeface="Verdana"/>
                <a:ea typeface="Verdana"/>
              </a:rPr>
              <a:t>Timeframes</a:t>
            </a:r>
            <a:endParaRPr lang="en-US" dirty="0">
              <a:latin typeface="Verdana"/>
              <a:ea typeface="Verdana"/>
            </a:endParaRPr>
          </a:p>
          <a:p>
            <a:pPr lvl="1">
              <a:lnSpc>
                <a:spcPct val="100000"/>
              </a:lnSpc>
              <a:spcAft>
                <a:spcPts val="600"/>
              </a:spcAft>
              <a:buClr>
                <a:srgbClr val="707371"/>
              </a:buClr>
              <a:buFont typeface="Verdana" panose="020B0604030504040204" pitchFamily="34" charset="0"/>
              <a:buChar char="−"/>
            </a:pPr>
            <a:r>
              <a:rPr lang="en-US" dirty="0">
                <a:solidFill>
                  <a:srgbClr val="707371"/>
                </a:solidFill>
                <a:latin typeface="Verdana"/>
                <a:ea typeface="Verdana"/>
              </a:rPr>
              <a:t>Initial claims must be received no later than</a:t>
            </a:r>
            <a:r>
              <a:rPr lang="en-US">
                <a:solidFill>
                  <a:srgbClr val="707371"/>
                </a:solidFill>
                <a:latin typeface="Verdana"/>
                <a:ea typeface="Verdana"/>
              </a:rPr>
              <a:t> 6</a:t>
            </a:r>
            <a:r>
              <a:rPr lang="en-US" dirty="0">
                <a:solidFill>
                  <a:srgbClr val="707371"/>
                </a:solidFill>
                <a:latin typeface="Verdana"/>
                <a:ea typeface="Verdana"/>
              </a:rPr>
              <a:t> months after the date of covered services in the format approved by UCare and in compliance with state and federal law.</a:t>
            </a:r>
          </a:p>
          <a:p>
            <a:pPr lvl="1">
              <a:lnSpc>
                <a:spcPct val="100000"/>
              </a:lnSpc>
              <a:spcAft>
                <a:spcPts val="600"/>
              </a:spcAft>
              <a:buClr>
                <a:srgbClr val="707371"/>
              </a:buClr>
              <a:buFont typeface="Verdana" panose="020B0604030504040204" pitchFamily="34" charset="0"/>
              <a:buChar char="−"/>
            </a:pPr>
            <a:endParaRPr lang="en-US">
              <a:solidFill>
                <a:srgbClr val="707371"/>
              </a:solidFill>
              <a:latin typeface="Verdana"/>
              <a:ea typeface="Verdana"/>
            </a:endParaRPr>
          </a:p>
          <a:p>
            <a:pPr lvl="1">
              <a:lnSpc>
                <a:spcPct val="100000"/>
              </a:lnSpc>
              <a:spcAft>
                <a:spcPts val="600"/>
              </a:spcAft>
              <a:buClr>
                <a:srgbClr val="707371"/>
              </a:buClr>
              <a:buFont typeface="Verdana" panose="020B0604030504040204" pitchFamily="34" charset="0"/>
              <a:buChar char="−"/>
            </a:pPr>
            <a:r>
              <a:rPr lang="en-US" dirty="0">
                <a:solidFill>
                  <a:srgbClr val="707371"/>
                </a:solidFill>
                <a:latin typeface="Verdana"/>
                <a:ea typeface="Verdana"/>
              </a:rPr>
              <a:t>Adjustment requests submitted by the provider must be received within 12 months from the initial claim’s payment or denial date.</a:t>
            </a:r>
          </a:p>
          <a:p>
            <a:pPr lvl="1">
              <a:lnSpc>
                <a:spcPct val="100000"/>
              </a:lnSpc>
              <a:spcAft>
                <a:spcPts val="600"/>
              </a:spcAft>
              <a:buClr>
                <a:srgbClr val="707371"/>
              </a:buClr>
              <a:buFont typeface="Verdana" panose="020B0604030504040204" pitchFamily="34" charset="0"/>
              <a:buChar char="−"/>
            </a:pPr>
            <a:endParaRPr lang="en-US">
              <a:solidFill>
                <a:srgbClr val="707371"/>
              </a:solidFill>
              <a:latin typeface="Verdana"/>
              <a:ea typeface="Verdana"/>
            </a:endParaRPr>
          </a:p>
          <a:p>
            <a:pPr lvl="1">
              <a:lnSpc>
                <a:spcPct val="100000"/>
              </a:lnSpc>
              <a:spcAft>
                <a:spcPts val="600"/>
              </a:spcAft>
              <a:buClr>
                <a:srgbClr val="707371"/>
              </a:buClr>
              <a:buFont typeface="Verdana" panose="020B0604030504040204" pitchFamily="34" charset="0"/>
              <a:buChar char="−"/>
            </a:pPr>
            <a:r>
              <a:rPr lang="en-US" dirty="0">
                <a:solidFill>
                  <a:srgbClr val="707371"/>
                </a:solidFill>
                <a:latin typeface="Verdana"/>
                <a:ea typeface="Verdana"/>
              </a:rPr>
              <a:t>Requests received outside of this timeline will result in timely filing denial.</a:t>
            </a:r>
          </a:p>
          <a:p>
            <a:pPr marL="342900" lvl="1" indent="0">
              <a:buClr>
                <a:srgbClr val="707371"/>
              </a:buClr>
              <a:buNone/>
            </a:pPr>
            <a:endParaRPr lang="en-US" sz="1600">
              <a:solidFill>
                <a:srgbClr val="707371"/>
              </a:solidFill>
            </a:endParaRPr>
          </a:p>
        </p:txBody>
      </p:sp>
      <p:sp>
        <p:nvSpPr>
          <p:cNvPr id="4" name="Slide Number Placeholder 3">
            <a:extLst>
              <a:ext uri="{FF2B5EF4-FFF2-40B4-BE49-F238E27FC236}">
                <a16:creationId xmlns:a16="http://schemas.microsoft.com/office/drawing/2014/main" id="{EA02AE12-C607-4E13-9618-34235602B1C2}"/>
              </a:ext>
            </a:extLst>
          </p:cNvPr>
          <p:cNvSpPr>
            <a:spLocks noGrp="1"/>
          </p:cNvSpPr>
          <p:nvPr>
            <p:ph type="sldNum" sz="quarter" idx="12"/>
          </p:nvPr>
        </p:nvSpPr>
        <p:spPr/>
        <p:txBody>
          <a:bodyPr/>
          <a:lstStyle/>
          <a:p>
            <a:fld id="{1FC4B0FD-5F77-433D-950B-A15A779E50E4}" type="slidenum">
              <a:rPr lang="en-US" smtClean="0"/>
              <a:pPr/>
              <a:t>27</a:t>
            </a:fld>
            <a:endParaRPr lang="en-US"/>
          </a:p>
        </p:txBody>
      </p:sp>
      <p:pic>
        <p:nvPicPr>
          <p:cNvPr id="6" name="Graphic 5">
            <a:extLst>
              <a:ext uri="{FF2B5EF4-FFF2-40B4-BE49-F238E27FC236}">
                <a16:creationId xmlns:a16="http://schemas.microsoft.com/office/drawing/2014/main" id="{9A2E635E-BCAF-4C50-9A48-FCBE433D76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1369" y="5072520"/>
            <a:ext cx="750764" cy="750764"/>
          </a:xfrm>
          <a:prstGeom prst="rect">
            <a:avLst/>
          </a:prstGeom>
        </p:spPr>
      </p:pic>
    </p:spTree>
    <p:extLst>
      <p:ext uri="{BB962C8B-B14F-4D97-AF65-F5344CB8AC3E}">
        <p14:creationId xmlns:p14="http://schemas.microsoft.com/office/powerpoint/2010/main" val="1321068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5238ED-769A-48C7-9FCC-4815F600E657}"/>
              </a:ext>
            </a:extLst>
          </p:cNvPr>
          <p:cNvSpPr>
            <a:spLocks noGrp="1"/>
          </p:cNvSpPr>
          <p:nvPr>
            <p:ph type="title"/>
          </p:nvPr>
        </p:nvSpPr>
        <p:spPr/>
        <p:txBody>
          <a:bodyPr/>
          <a:lstStyle/>
          <a:p>
            <a:r>
              <a:rPr lang="en-US">
                <a:latin typeface="Verdana"/>
                <a:ea typeface="Verdana"/>
              </a:rPr>
              <a:t>Important Claim Reminders</a:t>
            </a:r>
          </a:p>
        </p:txBody>
      </p:sp>
      <p:sp>
        <p:nvSpPr>
          <p:cNvPr id="6" name="Content Placeholder 5">
            <a:extLst>
              <a:ext uri="{FF2B5EF4-FFF2-40B4-BE49-F238E27FC236}">
                <a16:creationId xmlns:a16="http://schemas.microsoft.com/office/drawing/2014/main" id="{5AAFFC18-2CC9-423C-9E3B-413A5693AADC}"/>
              </a:ext>
            </a:extLst>
          </p:cNvPr>
          <p:cNvSpPr>
            <a:spLocks noGrp="1"/>
          </p:cNvSpPr>
          <p:nvPr>
            <p:ph idx="1"/>
          </p:nvPr>
        </p:nvSpPr>
        <p:spPr>
          <a:xfrm>
            <a:off x="539496" y="1487932"/>
            <a:ext cx="8213806" cy="4940129"/>
          </a:xfrm>
        </p:spPr>
        <p:txBody>
          <a:bodyPr vert="horz" lIns="137160" tIns="45720" rIns="91440" bIns="45720" rtlCol="0" anchor="t">
            <a:noAutofit/>
          </a:bodyPr>
          <a:lstStyle/>
          <a:p>
            <a:pPr marL="233045" indent="-233045">
              <a:lnSpc>
                <a:spcPct val="100000"/>
              </a:lnSpc>
              <a:spcAft>
                <a:spcPts val="0"/>
              </a:spcAft>
              <a:buClr>
                <a:srgbClr val="307FE2"/>
              </a:buClr>
            </a:pPr>
            <a:r>
              <a:rPr lang="en-US" sz="1600">
                <a:solidFill>
                  <a:srgbClr val="307FE2"/>
                </a:solidFill>
                <a:latin typeface="Verdana"/>
                <a:ea typeface="Verdana"/>
              </a:rPr>
              <a:t>All EIDBI claims must be submitted electronically to UCare through a clearinghouse </a:t>
            </a:r>
            <a:r>
              <a:rPr kumimoji="0" lang="en-US" sz="1600" b="0" i="0" u="none" strike="noStrike" kern="1200" cap="none" spc="0" normalizeH="0" baseline="0" noProof="0">
                <a:ln>
                  <a:noFill/>
                </a:ln>
                <a:solidFill>
                  <a:srgbClr val="307FE2"/>
                </a:solidFill>
                <a:effectLst/>
                <a:uLnTx/>
                <a:uFillTx/>
                <a:latin typeface="Verdana"/>
                <a:ea typeface="Verdana"/>
              </a:rPr>
              <a:t>on the CMS-1500 form.</a:t>
            </a:r>
          </a:p>
          <a:p>
            <a:pPr marL="0" indent="0">
              <a:lnSpc>
                <a:spcPct val="100000"/>
              </a:lnSpc>
              <a:spcAft>
                <a:spcPts val="0"/>
              </a:spcAft>
              <a:buClr>
                <a:srgbClr val="307FE2"/>
              </a:buClr>
              <a:buNone/>
            </a:pPr>
            <a:endParaRPr kumimoji="0" lang="en-US" sz="1600" b="0" i="0" u="none" strike="noStrike" kern="1200" cap="none" spc="0" normalizeH="0" baseline="0" noProof="0">
              <a:ln>
                <a:noFill/>
              </a:ln>
              <a:solidFill>
                <a:srgbClr val="307FE2"/>
              </a:solidFill>
              <a:effectLst/>
              <a:uLnTx/>
              <a:uFillTx/>
              <a:latin typeface="Verdana"/>
              <a:ea typeface="Verdana"/>
            </a:endParaRPr>
          </a:p>
          <a:p>
            <a:pPr marL="624840" lvl="1" indent="-233045">
              <a:lnSpc>
                <a:spcPct val="150000"/>
              </a:lnSpc>
              <a:spcAft>
                <a:spcPts val="0"/>
              </a:spcAft>
              <a:buClr>
                <a:srgbClr val="707371"/>
              </a:buClr>
            </a:pPr>
            <a:r>
              <a:rPr lang="en-US">
                <a:solidFill>
                  <a:srgbClr val="00205B"/>
                </a:solidFill>
                <a:latin typeface="Verdana"/>
                <a:ea typeface="Verdana"/>
                <a:hlinkClick r:id="rId3">
                  <a:extLst>
                    <a:ext uri="{A12FA001-AC4F-418D-AE19-62706E023703}">
                      <ahyp:hlinkClr xmlns:ahyp="http://schemas.microsoft.com/office/drawing/2018/hyperlinkcolor" val="tx"/>
                    </a:ext>
                  </a:extLst>
                </a:hlinkClick>
              </a:rPr>
              <a:t>NUCC Instruction Manual for CMS 1500 Form</a:t>
            </a:r>
            <a:endParaRPr lang="en-US">
              <a:solidFill>
                <a:srgbClr val="00205B"/>
              </a:solidFill>
              <a:latin typeface="Verdana"/>
              <a:ea typeface="Verdana"/>
            </a:endParaRPr>
          </a:p>
          <a:p>
            <a:pPr marL="624840" lvl="1" indent="-233045">
              <a:lnSpc>
                <a:spcPct val="150000"/>
              </a:lnSpc>
              <a:spcAft>
                <a:spcPts val="0"/>
              </a:spcAft>
              <a:buClr>
                <a:srgbClr val="707371"/>
              </a:buClr>
            </a:pPr>
            <a:r>
              <a:rPr lang="en-US">
                <a:solidFill>
                  <a:srgbClr val="707371"/>
                </a:solidFill>
                <a:latin typeface="Verdana"/>
                <a:ea typeface="Verdana"/>
              </a:rPr>
              <a:t>UCare does not accept paper claims for Minnesota providers.</a:t>
            </a:r>
          </a:p>
          <a:p>
            <a:pPr marL="624840" lvl="1" indent="-233045">
              <a:lnSpc>
                <a:spcPct val="100000"/>
              </a:lnSpc>
              <a:spcAft>
                <a:spcPts val="0"/>
              </a:spcAft>
              <a:buClr>
                <a:srgbClr val="307FE2"/>
              </a:buClr>
            </a:pPr>
            <a:endParaRPr lang="en-US" sz="1600">
              <a:solidFill>
                <a:srgbClr val="307FE2"/>
              </a:solidFill>
            </a:endParaRPr>
          </a:p>
          <a:p>
            <a:pPr marL="233045" indent="-233045">
              <a:lnSpc>
                <a:spcPct val="100000"/>
              </a:lnSpc>
              <a:spcAft>
                <a:spcPts val="0"/>
              </a:spcAft>
              <a:buClr>
                <a:srgbClr val="307FE2"/>
              </a:buClr>
            </a:pPr>
            <a:endParaRPr lang="en-US" sz="1600">
              <a:solidFill>
                <a:srgbClr val="307FE2"/>
              </a:solidFill>
              <a:latin typeface="Verdana"/>
              <a:ea typeface="Verdana"/>
            </a:endParaRPr>
          </a:p>
          <a:p>
            <a:pPr marL="233045" indent="-233045">
              <a:lnSpc>
                <a:spcPct val="100000"/>
              </a:lnSpc>
              <a:spcAft>
                <a:spcPts val="0"/>
              </a:spcAft>
              <a:buClr>
                <a:srgbClr val="307FE2"/>
              </a:buClr>
            </a:pPr>
            <a:r>
              <a:rPr lang="en-US" sz="1600">
                <a:solidFill>
                  <a:srgbClr val="307FE2"/>
                </a:solidFill>
                <a:latin typeface="Verdana"/>
                <a:ea typeface="Verdana"/>
              </a:rPr>
              <a:t>Guidance for electronic claims submission is provided in the EDI chapter of the </a:t>
            </a:r>
            <a:r>
              <a:rPr lang="en-US" sz="1600">
                <a:solidFill>
                  <a:srgbClr val="00205B"/>
                </a:solidFill>
                <a:latin typeface="Verdana"/>
                <a:ea typeface="Verdana"/>
                <a:hlinkClick r:id="rId4">
                  <a:extLst>
                    <a:ext uri="{A12FA001-AC4F-418D-AE19-62706E023703}">
                      <ahyp:hlinkClr xmlns:ahyp="http://schemas.microsoft.com/office/drawing/2018/hyperlinkcolor" val="tx"/>
                    </a:ext>
                  </a:extLst>
                </a:hlinkClick>
              </a:rPr>
              <a:t>UCare Provider Manual</a:t>
            </a:r>
            <a:r>
              <a:rPr lang="en-US" sz="1600">
                <a:solidFill>
                  <a:srgbClr val="00205B"/>
                </a:solidFill>
                <a:latin typeface="Verdana"/>
                <a:ea typeface="Verdana"/>
              </a:rPr>
              <a:t>.</a:t>
            </a:r>
          </a:p>
          <a:p>
            <a:pPr marL="233045" indent="-233045">
              <a:lnSpc>
                <a:spcPct val="100000"/>
              </a:lnSpc>
              <a:spcAft>
                <a:spcPts val="0"/>
              </a:spcAft>
              <a:buClr>
                <a:srgbClr val="707371"/>
              </a:buClr>
              <a:buFont typeface="Verdana" panose="020B0604030504040204" pitchFamily="34" charset="0"/>
              <a:buChar char="−"/>
            </a:pPr>
            <a:endParaRPr lang="en-US" sz="1600">
              <a:solidFill>
                <a:srgbClr val="707371"/>
              </a:solidFill>
              <a:latin typeface="Verdana"/>
              <a:ea typeface="Verdana"/>
            </a:endParaRPr>
          </a:p>
          <a:p>
            <a:pPr marL="677545" lvl="1" indent="-285750">
              <a:lnSpc>
                <a:spcPct val="150000"/>
              </a:lnSpc>
              <a:spcAft>
                <a:spcPts val="0"/>
              </a:spcAft>
              <a:buClr>
                <a:srgbClr val="707371"/>
              </a:buClr>
              <a:buFont typeface="Verdana" panose="020B0604030504040204" pitchFamily="34" charset="0"/>
              <a:buChar char="−"/>
            </a:pPr>
            <a:r>
              <a:rPr lang="en-US">
                <a:solidFill>
                  <a:srgbClr val="707371"/>
                </a:solidFill>
                <a:latin typeface="Verdana"/>
                <a:ea typeface="Verdana"/>
              </a:rPr>
              <a:t>The UCare Provider Manual is updated quarterly.</a:t>
            </a:r>
          </a:p>
          <a:p>
            <a:pPr marL="677545" lvl="1" indent="-285750">
              <a:lnSpc>
                <a:spcPct val="150000"/>
              </a:lnSpc>
              <a:spcAft>
                <a:spcPts val="0"/>
              </a:spcAft>
              <a:buClr>
                <a:srgbClr val="707371"/>
              </a:buClr>
              <a:buFont typeface="Verdana" panose="020B0604030504040204" pitchFamily="34" charset="0"/>
              <a:buChar char="−"/>
            </a:pPr>
            <a:r>
              <a:rPr lang="en-US">
                <a:solidFill>
                  <a:srgbClr val="707371"/>
                </a:solidFill>
                <a:latin typeface="Verdana"/>
                <a:ea typeface="Verdana"/>
              </a:rPr>
              <a:t>The PDF has a “clickable” Table of Contents.</a:t>
            </a:r>
          </a:p>
          <a:p>
            <a:pPr marL="677545" lvl="1" indent="-285750">
              <a:lnSpc>
                <a:spcPct val="150000"/>
              </a:lnSpc>
              <a:spcAft>
                <a:spcPts val="0"/>
              </a:spcAft>
              <a:buClr>
                <a:srgbClr val="707371"/>
              </a:buClr>
              <a:buFont typeface="Verdana" panose="020B0604030504040204" pitchFamily="34" charset="0"/>
              <a:buChar char="−"/>
            </a:pPr>
            <a:r>
              <a:rPr lang="en-US">
                <a:solidFill>
                  <a:srgbClr val="707371"/>
                </a:solidFill>
                <a:latin typeface="Verdana"/>
                <a:ea typeface="Verdana"/>
              </a:rPr>
              <a:t>Use “Ctrl F” to search key words.</a:t>
            </a:r>
          </a:p>
        </p:txBody>
      </p:sp>
      <p:sp>
        <p:nvSpPr>
          <p:cNvPr id="3" name="Slide Number Placeholder 2">
            <a:extLst>
              <a:ext uri="{FF2B5EF4-FFF2-40B4-BE49-F238E27FC236}">
                <a16:creationId xmlns:a16="http://schemas.microsoft.com/office/drawing/2014/main" id="{F476D21F-850E-450F-886C-3ABA3DBEAE23}"/>
              </a:ext>
            </a:extLst>
          </p:cNvPr>
          <p:cNvSpPr>
            <a:spLocks noGrp="1"/>
          </p:cNvSpPr>
          <p:nvPr>
            <p:ph type="sldNum" sz="quarter" idx="12"/>
          </p:nvPr>
        </p:nvSpPr>
        <p:spPr/>
        <p:txBody>
          <a:bodyPr/>
          <a:lstStyle/>
          <a:p>
            <a:fld id="{1FC4B0FD-5F77-433D-950B-A15A779E50E4}" type="slidenum">
              <a:rPr lang="en-US" smtClean="0"/>
              <a:pPr/>
              <a:t>28</a:t>
            </a:fld>
            <a:endParaRPr lang="en-US"/>
          </a:p>
        </p:txBody>
      </p:sp>
    </p:spTree>
    <p:extLst>
      <p:ext uri="{BB962C8B-B14F-4D97-AF65-F5344CB8AC3E}">
        <p14:creationId xmlns:p14="http://schemas.microsoft.com/office/powerpoint/2010/main" val="110993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5238ED-769A-48C7-9FCC-4815F600E657}"/>
              </a:ext>
            </a:extLst>
          </p:cNvPr>
          <p:cNvSpPr>
            <a:spLocks noGrp="1"/>
          </p:cNvSpPr>
          <p:nvPr>
            <p:ph type="title"/>
          </p:nvPr>
        </p:nvSpPr>
        <p:spPr/>
        <p:txBody>
          <a:bodyPr/>
          <a:lstStyle/>
          <a:p>
            <a:r>
              <a:rPr lang="en-US">
                <a:latin typeface="Verdana"/>
                <a:ea typeface="Verdana"/>
              </a:rPr>
              <a:t>Important Claim Reminders</a:t>
            </a:r>
          </a:p>
        </p:txBody>
      </p:sp>
      <p:sp>
        <p:nvSpPr>
          <p:cNvPr id="6" name="Content Placeholder 5">
            <a:extLst>
              <a:ext uri="{FF2B5EF4-FFF2-40B4-BE49-F238E27FC236}">
                <a16:creationId xmlns:a16="http://schemas.microsoft.com/office/drawing/2014/main" id="{5AAFFC18-2CC9-423C-9E3B-413A5693AADC}"/>
              </a:ext>
            </a:extLst>
          </p:cNvPr>
          <p:cNvSpPr>
            <a:spLocks noGrp="1"/>
          </p:cNvSpPr>
          <p:nvPr>
            <p:ph idx="1"/>
          </p:nvPr>
        </p:nvSpPr>
        <p:spPr>
          <a:xfrm>
            <a:off x="539496" y="1487932"/>
            <a:ext cx="7975330" cy="4417919"/>
          </a:xfrm>
        </p:spPr>
        <p:txBody>
          <a:bodyPr vert="horz" lIns="137160" tIns="45720" rIns="91440" bIns="45720" rtlCol="0" anchor="t">
            <a:noAutofit/>
          </a:bodyPr>
          <a:lstStyle/>
          <a:p>
            <a:pPr marL="233045" indent="-233045">
              <a:lnSpc>
                <a:spcPct val="200000"/>
              </a:lnSpc>
              <a:spcAft>
                <a:spcPts val="600"/>
              </a:spcAft>
              <a:buClr>
                <a:srgbClr val="307FE2"/>
              </a:buClr>
            </a:pPr>
            <a:r>
              <a:rPr lang="en-US" sz="1600">
                <a:solidFill>
                  <a:srgbClr val="307FE2"/>
                </a:solidFill>
                <a:latin typeface="Verdana"/>
                <a:ea typeface="Verdana"/>
              </a:rPr>
              <a:t>Bill only for services already provided to the member.</a:t>
            </a:r>
          </a:p>
          <a:p>
            <a:pPr marL="233045" indent="-233045">
              <a:lnSpc>
                <a:spcPct val="200000"/>
              </a:lnSpc>
              <a:spcAft>
                <a:spcPts val="600"/>
              </a:spcAft>
              <a:buClr>
                <a:srgbClr val="307FE2"/>
              </a:buClr>
            </a:pPr>
            <a:r>
              <a:rPr lang="en-US" sz="1600">
                <a:solidFill>
                  <a:srgbClr val="307FE2"/>
                </a:solidFill>
                <a:latin typeface="Verdana"/>
                <a:ea typeface="Verdana"/>
              </a:rPr>
              <a:t>Bill only for services approved by MN DHS.</a:t>
            </a:r>
            <a:endParaRPr lang="en-US" sz="800">
              <a:solidFill>
                <a:srgbClr val="307FE2"/>
              </a:solidFill>
              <a:latin typeface="Verdana"/>
              <a:ea typeface="Verdana"/>
            </a:endParaRPr>
          </a:p>
          <a:p>
            <a:pPr marL="625157" lvl="1" indent="-233045">
              <a:lnSpc>
                <a:spcPct val="200000"/>
              </a:lnSpc>
              <a:spcAft>
                <a:spcPts val="600"/>
              </a:spcAft>
              <a:buClr>
                <a:schemeClr val="accent5"/>
              </a:buClr>
            </a:pPr>
            <a:r>
              <a:rPr lang="en-US">
                <a:solidFill>
                  <a:srgbClr val="707371"/>
                </a:solidFill>
                <a:latin typeface="Verdana"/>
                <a:ea typeface="Verdana"/>
              </a:rPr>
              <a:t>Providing more services than approved may result in a claim denial.</a:t>
            </a:r>
            <a:endParaRPr lang="en-US" sz="1600">
              <a:solidFill>
                <a:srgbClr val="707371"/>
              </a:solidFill>
              <a:latin typeface="+mj-lt"/>
            </a:endParaRPr>
          </a:p>
          <a:p>
            <a:pPr marL="233045" indent="-233045">
              <a:lnSpc>
                <a:spcPct val="200000"/>
              </a:lnSpc>
              <a:spcAft>
                <a:spcPts val="600"/>
              </a:spcAft>
              <a:buClr>
                <a:srgbClr val="307FE2"/>
              </a:buClr>
            </a:pPr>
            <a:r>
              <a:rPr lang="en-US" sz="1600">
                <a:solidFill>
                  <a:srgbClr val="307FE2"/>
                </a:solidFill>
                <a:latin typeface="+mj-lt"/>
              </a:rPr>
              <a:t>E</a:t>
            </a:r>
            <a:r>
              <a:rPr lang="en-US" sz="1600">
                <a:solidFill>
                  <a:srgbClr val="307FE2"/>
                </a:solidFill>
                <a:effectLst/>
                <a:latin typeface="+mj-lt"/>
              </a:rPr>
              <a:t>ach date of service must be billed on a separate line.</a:t>
            </a:r>
            <a:endParaRPr lang="en-US" sz="1600">
              <a:solidFill>
                <a:srgbClr val="307FE2"/>
              </a:solidFill>
              <a:latin typeface="+mj-lt"/>
            </a:endParaRPr>
          </a:p>
          <a:p>
            <a:pPr marL="233045" indent="-233045">
              <a:lnSpc>
                <a:spcPct val="200000"/>
              </a:lnSpc>
              <a:spcAft>
                <a:spcPts val="600"/>
              </a:spcAft>
              <a:buClr>
                <a:srgbClr val="307FE2"/>
              </a:buClr>
            </a:pPr>
            <a:r>
              <a:rPr lang="en-US" sz="1600">
                <a:solidFill>
                  <a:srgbClr val="307FE2"/>
                </a:solidFill>
                <a:effectLst/>
                <a:latin typeface="+mj-lt"/>
              </a:rPr>
              <a:t>A week is considered Monday-Sunday when an approval lists the number of units of service approved per week.</a:t>
            </a:r>
          </a:p>
          <a:p>
            <a:pPr marL="233045" indent="-233045">
              <a:lnSpc>
                <a:spcPct val="100000"/>
              </a:lnSpc>
              <a:spcAft>
                <a:spcPts val="0"/>
              </a:spcAft>
              <a:buClr>
                <a:srgbClr val="307FE2"/>
              </a:buClr>
            </a:pPr>
            <a:endParaRPr lang="en-US" sz="1600">
              <a:solidFill>
                <a:srgbClr val="307FE2"/>
              </a:solidFill>
              <a:effectLst/>
              <a:latin typeface="+mj-lt"/>
            </a:endParaRPr>
          </a:p>
          <a:p>
            <a:pPr marL="0" indent="0">
              <a:lnSpc>
                <a:spcPct val="100000"/>
              </a:lnSpc>
              <a:spcAft>
                <a:spcPts val="0"/>
              </a:spcAft>
              <a:buClr>
                <a:srgbClr val="0070C0"/>
              </a:buClr>
              <a:buNone/>
            </a:pPr>
            <a:endParaRPr lang="en-US" sz="1600">
              <a:solidFill>
                <a:srgbClr val="307FE2"/>
              </a:solidFill>
            </a:endParaRPr>
          </a:p>
        </p:txBody>
      </p:sp>
      <p:sp>
        <p:nvSpPr>
          <p:cNvPr id="3" name="Slide Number Placeholder 2">
            <a:extLst>
              <a:ext uri="{FF2B5EF4-FFF2-40B4-BE49-F238E27FC236}">
                <a16:creationId xmlns:a16="http://schemas.microsoft.com/office/drawing/2014/main" id="{F476D21F-850E-450F-886C-3ABA3DBEAE23}"/>
              </a:ext>
            </a:extLst>
          </p:cNvPr>
          <p:cNvSpPr>
            <a:spLocks noGrp="1"/>
          </p:cNvSpPr>
          <p:nvPr>
            <p:ph type="sldNum" sz="quarter" idx="12"/>
          </p:nvPr>
        </p:nvSpPr>
        <p:spPr/>
        <p:txBody>
          <a:bodyPr/>
          <a:lstStyle/>
          <a:p>
            <a:fld id="{1FC4B0FD-5F77-433D-950B-A15A779E50E4}" type="slidenum">
              <a:rPr lang="en-US" smtClean="0"/>
              <a:pPr/>
              <a:t>29</a:t>
            </a:fld>
            <a:endParaRPr lang="en-US"/>
          </a:p>
        </p:txBody>
      </p:sp>
    </p:spTree>
    <p:extLst>
      <p:ext uri="{BB962C8B-B14F-4D97-AF65-F5344CB8AC3E}">
        <p14:creationId xmlns:p14="http://schemas.microsoft.com/office/powerpoint/2010/main" val="274313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C4B0FD-5F77-433D-950B-A15A779E50E4}" type="slidenum">
              <a:rPr lang="en-US" smtClean="0"/>
              <a:t>3</a:t>
            </a:fld>
            <a:endParaRPr lang="en-US"/>
          </a:p>
        </p:txBody>
      </p:sp>
      <p:sp>
        <p:nvSpPr>
          <p:cNvPr id="6" name="Title 5">
            <a:extLst>
              <a:ext uri="{FF2B5EF4-FFF2-40B4-BE49-F238E27FC236}">
                <a16:creationId xmlns:a16="http://schemas.microsoft.com/office/drawing/2014/main" id="{AAAD224A-5A52-C247-8417-4CE926F1C5D4}"/>
              </a:ext>
            </a:extLst>
          </p:cNvPr>
          <p:cNvSpPr>
            <a:spLocks noGrp="1"/>
          </p:cNvSpPr>
          <p:nvPr>
            <p:ph type="ctrTitle"/>
          </p:nvPr>
        </p:nvSpPr>
        <p:spPr>
          <a:xfrm>
            <a:off x="778395" y="2365293"/>
            <a:ext cx="6858000" cy="872646"/>
          </a:xfrm>
        </p:spPr>
        <p:txBody>
          <a:bodyPr/>
          <a:lstStyle/>
          <a:p>
            <a:r>
              <a:rPr lang="en-US"/>
              <a:t> Program Overview</a:t>
            </a:r>
          </a:p>
        </p:txBody>
      </p:sp>
    </p:spTree>
    <p:extLst>
      <p:ext uri="{BB962C8B-B14F-4D97-AF65-F5344CB8AC3E}">
        <p14:creationId xmlns:p14="http://schemas.microsoft.com/office/powerpoint/2010/main" val="4114059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F1B-49A7-49C2-9CBD-CADF04E8FB11}"/>
              </a:ext>
            </a:extLst>
          </p:cNvPr>
          <p:cNvSpPr>
            <a:spLocks noGrp="1"/>
          </p:cNvSpPr>
          <p:nvPr>
            <p:ph type="title"/>
          </p:nvPr>
        </p:nvSpPr>
        <p:spPr/>
        <p:txBody>
          <a:bodyPr/>
          <a:lstStyle/>
          <a:p>
            <a:r>
              <a:rPr lang="en-US">
                <a:latin typeface="Verdana"/>
                <a:ea typeface="Verdana"/>
              </a:rPr>
              <a:t>Important Claim Reminders</a:t>
            </a:r>
          </a:p>
        </p:txBody>
      </p:sp>
      <p:sp>
        <p:nvSpPr>
          <p:cNvPr id="3" name="Content Placeholder 2">
            <a:extLst>
              <a:ext uri="{FF2B5EF4-FFF2-40B4-BE49-F238E27FC236}">
                <a16:creationId xmlns:a16="http://schemas.microsoft.com/office/drawing/2014/main" id="{96ACFABA-57D1-4A10-93DF-3F5D80745A79}"/>
              </a:ext>
            </a:extLst>
          </p:cNvPr>
          <p:cNvSpPr>
            <a:spLocks noGrp="1"/>
          </p:cNvSpPr>
          <p:nvPr>
            <p:ph idx="1"/>
          </p:nvPr>
        </p:nvSpPr>
        <p:spPr>
          <a:xfrm>
            <a:off x="635591" y="1487932"/>
            <a:ext cx="7702637" cy="4594086"/>
          </a:xfrm>
        </p:spPr>
        <p:txBody>
          <a:bodyPr vert="horz" lIns="137160" tIns="45720" rIns="91440" bIns="45720" rtlCol="0" anchor="t">
            <a:noAutofit/>
          </a:bodyPr>
          <a:lstStyle/>
          <a:p>
            <a:pPr marL="233045" indent="-233045">
              <a:buClr>
                <a:srgbClr val="307FE2"/>
              </a:buClr>
            </a:pPr>
            <a:r>
              <a:rPr lang="en-US" sz="1600">
                <a:solidFill>
                  <a:srgbClr val="307FE2"/>
                </a:solidFill>
                <a:latin typeface="Verdana"/>
                <a:ea typeface="Verdana"/>
              </a:rPr>
              <a:t>Review key </a:t>
            </a:r>
            <a:r>
              <a:rPr kumimoji="0" lang="en-US" sz="1600" b="0" i="0" u="none" strike="noStrike" kern="1200" cap="none" spc="0" normalizeH="0" baseline="0" noProof="0">
                <a:ln>
                  <a:noFill/>
                </a:ln>
                <a:solidFill>
                  <a:srgbClr val="307FE2"/>
                </a:solidFill>
                <a:effectLst/>
                <a:uLnTx/>
                <a:uFillTx/>
                <a:latin typeface="Verdana"/>
                <a:ea typeface="Verdana"/>
              </a:rPr>
              <a:t>CMS-1500 </a:t>
            </a:r>
            <a:r>
              <a:rPr lang="en-US" sz="1600">
                <a:solidFill>
                  <a:srgbClr val="307FE2"/>
                </a:solidFill>
                <a:latin typeface="Verdana"/>
                <a:ea typeface="Verdana"/>
              </a:rPr>
              <a:t>claim fields prior to submission (not all inclusive)</a:t>
            </a:r>
            <a:endParaRPr lang="en-US">
              <a:latin typeface="Verdana"/>
              <a:ea typeface="Verdana"/>
            </a:endParaRPr>
          </a:p>
          <a:p>
            <a:pPr marL="342900" lvl="1" indent="0">
              <a:buClr>
                <a:srgbClr val="307FE2"/>
              </a:buClr>
              <a:buNone/>
            </a:pPr>
            <a:r>
              <a:rPr lang="en-US" b="1">
                <a:solidFill>
                  <a:srgbClr val="707371"/>
                </a:solidFill>
                <a:latin typeface="Verdana"/>
                <a:ea typeface="Verdana"/>
              </a:rPr>
              <a:t>21A:</a:t>
            </a:r>
            <a:r>
              <a:rPr lang="en-US">
                <a:solidFill>
                  <a:srgbClr val="707371"/>
                </a:solidFill>
                <a:latin typeface="Verdana"/>
                <a:ea typeface="Verdana"/>
              </a:rPr>
              <a:t> Diagnosis code must be listed for all EIDBI claims</a:t>
            </a:r>
          </a:p>
          <a:p>
            <a:pPr marL="342900" lvl="1" indent="0">
              <a:lnSpc>
                <a:spcPct val="200000"/>
              </a:lnSpc>
              <a:buClr>
                <a:srgbClr val="307FE2"/>
              </a:buClr>
              <a:buNone/>
            </a:pPr>
            <a:r>
              <a:rPr lang="en-US" b="1">
                <a:solidFill>
                  <a:srgbClr val="707371"/>
                </a:solidFill>
                <a:latin typeface="Verdana"/>
                <a:ea typeface="Verdana"/>
              </a:rPr>
              <a:t>24A:</a:t>
            </a:r>
            <a:r>
              <a:rPr lang="en-US">
                <a:solidFill>
                  <a:srgbClr val="707371"/>
                </a:solidFill>
                <a:latin typeface="Verdana"/>
                <a:ea typeface="Verdana"/>
              </a:rPr>
              <a:t> One date of service per line</a:t>
            </a:r>
          </a:p>
          <a:p>
            <a:pPr marL="342900" lvl="1" indent="0">
              <a:lnSpc>
                <a:spcPct val="200000"/>
              </a:lnSpc>
              <a:buClr>
                <a:srgbClr val="307FE2"/>
              </a:buClr>
              <a:buNone/>
            </a:pPr>
            <a:r>
              <a:rPr lang="en-US" b="1">
                <a:solidFill>
                  <a:srgbClr val="707371"/>
                </a:solidFill>
                <a:latin typeface="Verdana"/>
                <a:ea typeface="Verdana"/>
              </a:rPr>
              <a:t>23:</a:t>
            </a:r>
            <a:r>
              <a:rPr lang="en-US">
                <a:solidFill>
                  <a:srgbClr val="707371"/>
                </a:solidFill>
                <a:latin typeface="Verdana"/>
                <a:ea typeface="Verdana"/>
              </a:rPr>
              <a:t> Service Authorization Number </a:t>
            </a:r>
          </a:p>
          <a:p>
            <a:pPr marL="342900" lvl="1" indent="0">
              <a:lnSpc>
                <a:spcPct val="200000"/>
              </a:lnSpc>
              <a:buClr>
                <a:srgbClr val="307FE2"/>
              </a:buClr>
              <a:buNone/>
            </a:pPr>
            <a:r>
              <a:rPr lang="en-US" b="1">
                <a:solidFill>
                  <a:srgbClr val="707371"/>
                </a:solidFill>
                <a:latin typeface="Verdana"/>
                <a:ea typeface="Verdana"/>
              </a:rPr>
              <a:t>24D:</a:t>
            </a:r>
            <a:r>
              <a:rPr lang="en-US">
                <a:solidFill>
                  <a:srgbClr val="707371"/>
                </a:solidFill>
                <a:latin typeface="Verdana"/>
                <a:ea typeface="Verdana"/>
              </a:rPr>
              <a:t> Accuracy in procedure code and modifier (if applicable) based on the </a:t>
            </a:r>
            <a:r>
              <a:rPr lang="en-US">
                <a:solidFill>
                  <a:srgbClr val="00205B"/>
                </a:solidFill>
                <a:latin typeface="Verdana"/>
                <a:ea typeface="Verdana"/>
                <a:hlinkClick r:id="rId2">
                  <a:extLst>
                    <a:ext uri="{A12FA001-AC4F-418D-AE19-62706E023703}">
                      <ahyp:hlinkClr xmlns:ahyp="http://schemas.microsoft.com/office/drawing/2018/hyperlinkcolor" val="tx"/>
                    </a:ext>
                  </a:extLst>
                </a:hlinkClick>
              </a:rPr>
              <a:t>EIDBI Billing Grid (state.mn.us)</a:t>
            </a:r>
            <a:r>
              <a:rPr lang="en-US">
                <a:solidFill>
                  <a:srgbClr val="00205B"/>
                </a:solidFill>
                <a:latin typeface="Verdana"/>
                <a:ea typeface="Verdana"/>
              </a:rPr>
              <a:t> </a:t>
            </a:r>
            <a:r>
              <a:rPr lang="en-US">
                <a:latin typeface="Verdana"/>
                <a:ea typeface="Verdana"/>
              </a:rPr>
              <a:t>for service provided</a:t>
            </a:r>
          </a:p>
          <a:p>
            <a:pPr marL="342900" lvl="1" indent="0">
              <a:lnSpc>
                <a:spcPct val="200000"/>
              </a:lnSpc>
              <a:buClr>
                <a:srgbClr val="307FE2"/>
              </a:buClr>
              <a:buNone/>
            </a:pPr>
            <a:r>
              <a:rPr lang="en-US" b="1">
                <a:solidFill>
                  <a:srgbClr val="707371"/>
                </a:solidFill>
                <a:latin typeface="Verdana"/>
                <a:ea typeface="Verdana"/>
              </a:rPr>
              <a:t>24F: </a:t>
            </a:r>
            <a:r>
              <a:rPr lang="en-US">
                <a:latin typeface="Verdana"/>
                <a:ea typeface="Verdana"/>
              </a:rPr>
              <a:t>Charges - Rate for service provided </a:t>
            </a:r>
          </a:p>
          <a:p>
            <a:pPr marL="342900" lvl="1" indent="0">
              <a:lnSpc>
                <a:spcPct val="200000"/>
              </a:lnSpc>
              <a:buClr>
                <a:srgbClr val="307FE2"/>
              </a:buClr>
              <a:buNone/>
            </a:pPr>
            <a:r>
              <a:rPr lang="en-US" b="1">
                <a:solidFill>
                  <a:srgbClr val="707371"/>
                </a:solidFill>
                <a:latin typeface="Verdana"/>
                <a:ea typeface="Verdana"/>
              </a:rPr>
              <a:t>24G: </a:t>
            </a:r>
            <a:r>
              <a:rPr lang="en-US">
                <a:solidFill>
                  <a:srgbClr val="707371"/>
                </a:solidFill>
                <a:latin typeface="Verdana"/>
                <a:ea typeface="Verdana"/>
              </a:rPr>
              <a:t>List number </a:t>
            </a:r>
            <a:r>
              <a:rPr lang="en-US">
                <a:latin typeface="Verdana"/>
                <a:ea typeface="Verdana"/>
              </a:rPr>
              <a:t>of unit(s) or daily unit provided for date of service</a:t>
            </a:r>
          </a:p>
          <a:p>
            <a:pPr marL="0" indent="0">
              <a:buNone/>
            </a:pPr>
            <a:r>
              <a:rPr lang="en-US">
                <a:solidFill>
                  <a:srgbClr val="307FE2"/>
                </a:solidFill>
                <a:latin typeface="Verdana"/>
                <a:ea typeface="Verdana"/>
              </a:rPr>
              <a:t>     </a:t>
            </a:r>
            <a:endParaRPr lang="en-US"/>
          </a:p>
        </p:txBody>
      </p:sp>
      <p:sp>
        <p:nvSpPr>
          <p:cNvPr id="4" name="Slide Number Placeholder 3">
            <a:extLst>
              <a:ext uri="{FF2B5EF4-FFF2-40B4-BE49-F238E27FC236}">
                <a16:creationId xmlns:a16="http://schemas.microsoft.com/office/drawing/2014/main" id="{F2E30642-E853-4AF7-9BA5-89D063AB7332}"/>
              </a:ext>
            </a:extLst>
          </p:cNvPr>
          <p:cNvSpPr>
            <a:spLocks noGrp="1"/>
          </p:cNvSpPr>
          <p:nvPr>
            <p:ph type="sldNum" sz="quarter" idx="12"/>
          </p:nvPr>
        </p:nvSpPr>
        <p:spPr/>
        <p:txBody>
          <a:bodyPr/>
          <a:lstStyle/>
          <a:p>
            <a:fld id="{1FC4B0FD-5F77-433D-950B-A15A779E50E4}" type="slidenum">
              <a:rPr lang="en-US" smtClean="0"/>
              <a:pPr/>
              <a:t>30</a:t>
            </a:fld>
            <a:endParaRPr lang="en-US"/>
          </a:p>
        </p:txBody>
      </p:sp>
    </p:spTree>
    <p:extLst>
      <p:ext uri="{BB962C8B-B14F-4D97-AF65-F5344CB8AC3E}">
        <p14:creationId xmlns:p14="http://schemas.microsoft.com/office/powerpoint/2010/main" val="2846017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70B2-4A4D-4A5C-947F-FD7F0F51444C}"/>
              </a:ext>
            </a:extLst>
          </p:cNvPr>
          <p:cNvSpPr>
            <a:spLocks noGrp="1"/>
          </p:cNvSpPr>
          <p:nvPr>
            <p:ph type="title"/>
          </p:nvPr>
        </p:nvSpPr>
        <p:spPr/>
        <p:txBody>
          <a:bodyPr/>
          <a:lstStyle/>
          <a:p>
            <a:r>
              <a:rPr lang="en-US">
                <a:latin typeface="Verdana"/>
                <a:ea typeface="Verdana"/>
              </a:rPr>
              <a:t>Important Claim Reminders</a:t>
            </a:r>
          </a:p>
        </p:txBody>
      </p:sp>
      <p:sp>
        <p:nvSpPr>
          <p:cNvPr id="3" name="Content Placeholder 2">
            <a:extLst>
              <a:ext uri="{FF2B5EF4-FFF2-40B4-BE49-F238E27FC236}">
                <a16:creationId xmlns:a16="http://schemas.microsoft.com/office/drawing/2014/main" id="{59B8F7E8-EA54-4118-AB3D-0DD1DFB9A4D5}"/>
              </a:ext>
            </a:extLst>
          </p:cNvPr>
          <p:cNvSpPr>
            <a:spLocks noGrp="1"/>
          </p:cNvSpPr>
          <p:nvPr>
            <p:ph idx="1"/>
          </p:nvPr>
        </p:nvSpPr>
        <p:spPr>
          <a:xfrm>
            <a:off x="190974" y="1487933"/>
            <a:ext cx="7702637" cy="4259850"/>
          </a:xfrm>
        </p:spPr>
        <p:txBody>
          <a:bodyPr/>
          <a:lstStyle/>
          <a:p>
            <a:pPr lvl="1">
              <a:buClr>
                <a:srgbClr val="307FE2"/>
              </a:buClr>
              <a:buFont typeface="Arial" panose="020B0604020202020204" pitchFamily="34" charset="0"/>
              <a:buChar char="•"/>
            </a:pPr>
            <a:r>
              <a:rPr lang="en-US" sz="1600">
                <a:solidFill>
                  <a:srgbClr val="307FE2"/>
                </a:solidFill>
              </a:rPr>
              <a:t>Additional </a:t>
            </a:r>
            <a:r>
              <a:rPr kumimoji="0" lang="en-US" sz="1600" b="0" i="0" u="none" strike="noStrike" kern="1200" cap="none" spc="0" normalizeH="0" baseline="0" noProof="0">
                <a:ln>
                  <a:noFill/>
                </a:ln>
                <a:solidFill>
                  <a:srgbClr val="307FE2"/>
                </a:solidFill>
                <a:effectLst/>
                <a:uLnTx/>
                <a:uFillTx/>
                <a:latin typeface="Verdana"/>
                <a:ea typeface="Verdana"/>
              </a:rPr>
              <a:t>CMS-1500 </a:t>
            </a:r>
            <a:r>
              <a:rPr lang="en-US" sz="1600">
                <a:solidFill>
                  <a:srgbClr val="307FE2"/>
                </a:solidFill>
              </a:rPr>
              <a:t>claim fields to review prior to submission:</a:t>
            </a:r>
          </a:p>
          <a:p>
            <a:pPr marL="342900" lvl="1" indent="0">
              <a:lnSpc>
                <a:spcPct val="150000"/>
              </a:lnSpc>
              <a:buClr>
                <a:srgbClr val="307FE2"/>
              </a:buClr>
              <a:buNone/>
            </a:pPr>
            <a:r>
              <a:rPr lang="en-US" sz="1600">
                <a:solidFill>
                  <a:srgbClr val="307FE2"/>
                </a:solidFill>
              </a:rPr>
              <a:t>	</a:t>
            </a:r>
            <a:r>
              <a:rPr lang="en-US" b="1">
                <a:solidFill>
                  <a:srgbClr val="707371"/>
                </a:solidFill>
              </a:rPr>
              <a:t>33: </a:t>
            </a:r>
            <a:r>
              <a:rPr lang="en-US">
                <a:solidFill>
                  <a:srgbClr val="707371"/>
                </a:solidFill>
              </a:rPr>
              <a:t>Billing provider address and phone number</a:t>
            </a:r>
          </a:p>
          <a:p>
            <a:pPr marL="342900" lvl="1" indent="0">
              <a:lnSpc>
                <a:spcPct val="150000"/>
              </a:lnSpc>
              <a:buClr>
                <a:srgbClr val="307FE2"/>
              </a:buClr>
              <a:buFont typeface="Verdana" panose="020B0604030504040204" pitchFamily="34" charset="0"/>
              <a:buNone/>
            </a:pPr>
            <a:r>
              <a:rPr lang="en-US">
                <a:solidFill>
                  <a:srgbClr val="307FE2"/>
                </a:solidFill>
              </a:rPr>
              <a:t>	</a:t>
            </a:r>
            <a:r>
              <a:rPr lang="en-US" b="1">
                <a:solidFill>
                  <a:srgbClr val="707371"/>
                </a:solidFill>
              </a:rPr>
              <a:t>33a:</a:t>
            </a:r>
            <a:r>
              <a:rPr lang="en-US">
                <a:solidFill>
                  <a:srgbClr val="307FE2"/>
                </a:solidFill>
              </a:rPr>
              <a:t> </a:t>
            </a:r>
            <a:r>
              <a:rPr lang="en-US">
                <a:solidFill>
                  <a:srgbClr val="707371"/>
                </a:solidFill>
              </a:rPr>
              <a:t>Billing provider NPI </a:t>
            </a:r>
            <a:endParaRPr lang="en-US"/>
          </a:p>
          <a:p>
            <a:pPr lvl="3">
              <a:lnSpc>
                <a:spcPct val="150000"/>
              </a:lnSpc>
              <a:buClr>
                <a:schemeClr val="accent5"/>
              </a:buClr>
              <a:buFont typeface="Arial" panose="020B0604020202020204" pitchFamily="34" charset="0"/>
              <a:buChar char="•"/>
            </a:pPr>
            <a:r>
              <a:rPr lang="en-US" sz="1200">
                <a:solidFill>
                  <a:srgbClr val="307FE2"/>
                </a:solidFill>
              </a:rPr>
              <a:t>If you are billing with a NPI, you must include taxonomy on claim. </a:t>
            </a:r>
          </a:p>
          <a:p>
            <a:pPr marL="342900" lvl="1" indent="0">
              <a:lnSpc>
                <a:spcPct val="150000"/>
              </a:lnSpc>
              <a:buClr>
                <a:srgbClr val="307FE2"/>
              </a:buClr>
              <a:buNone/>
            </a:pPr>
            <a:r>
              <a:rPr lang="en-US">
                <a:solidFill>
                  <a:srgbClr val="307FE2"/>
                </a:solidFill>
              </a:rPr>
              <a:t>	</a:t>
            </a:r>
            <a:r>
              <a:rPr lang="en-US" b="1">
                <a:solidFill>
                  <a:srgbClr val="707371"/>
                </a:solidFill>
              </a:rPr>
              <a:t>33b: </a:t>
            </a:r>
            <a:r>
              <a:rPr lang="en-US">
                <a:solidFill>
                  <a:srgbClr val="707371"/>
                </a:solidFill>
              </a:rPr>
              <a:t>Billing provider </a:t>
            </a:r>
            <a:r>
              <a:rPr lang="en-US"/>
              <a:t>UMPI</a:t>
            </a:r>
          </a:p>
          <a:p>
            <a:pPr lvl="3">
              <a:lnSpc>
                <a:spcPct val="150000"/>
              </a:lnSpc>
              <a:buClr>
                <a:srgbClr val="707371"/>
              </a:buClr>
              <a:buFont typeface="Arial" panose="020B0604020202020204" pitchFamily="34" charset="0"/>
              <a:buChar char="•"/>
            </a:pPr>
            <a:r>
              <a:rPr lang="en-US" sz="1200">
                <a:solidFill>
                  <a:srgbClr val="307FE2"/>
                </a:solidFill>
              </a:rPr>
              <a:t>If you are billing with an UMPI, no taxonomy needed on claim.</a:t>
            </a:r>
          </a:p>
          <a:p>
            <a:endParaRPr lang="en-US"/>
          </a:p>
        </p:txBody>
      </p:sp>
      <p:sp>
        <p:nvSpPr>
          <p:cNvPr id="4" name="Slide Number Placeholder 3">
            <a:extLst>
              <a:ext uri="{FF2B5EF4-FFF2-40B4-BE49-F238E27FC236}">
                <a16:creationId xmlns:a16="http://schemas.microsoft.com/office/drawing/2014/main" id="{1B7FC8FE-3332-4A84-AA38-58D41CAAF504}"/>
              </a:ext>
            </a:extLst>
          </p:cNvPr>
          <p:cNvSpPr>
            <a:spLocks noGrp="1"/>
          </p:cNvSpPr>
          <p:nvPr>
            <p:ph type="sldNum" sz="quarter" idx="12"/>
          </p:nvPr>
        </p:nvSpPr>
        <p:spPr/>
        <p:txBody>
          <a:bodyPr/>
          <a:lstStyle/>
          <a:p>
            <a:fld id="{1FC4B0FD-5F77-433D-950B-A15A779E50E4}" type="slidenum">
              <a:rPr lang="en-US" smtClean="0"/>
              <a:pPr/>
              <a:t>31</a:t>
            </a:fld>
            <a:endParaRPr lang="en-US"/>
          </a:p>
        </p:txBody>
      </p:sp>
      <p:pic>
        <p:nvPicPr>
          <p:cNvPr id="5" name="Graphic 4" descr="Checklist outline">
            <a:extLst>
              <a:ext uri="{FF2B5EF4-FFF2-40B4-BE49-F238E27FC236}">
                <a16:creationId xmlns:a16="http://schemas.microsoft.com/office/drawing/2014/main" id="{74750361-E6A5-4074-B7B1-1A8B88FAEA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79211" y="4833383"/>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2139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C4B0FD-5F77-433D-950B-A15A779E50E4}" type="slidenum">
              <a:rPr lang="en-US" smtClean="0"/>
              <a:t>32</a:t>
            </a:fld>
            <a:endParaRPr lang="en-US"/>
          </a:p>
        </p:txBody>
      </p:sp>
      <p:sp>
        <p:nvSpPr>
          <p:cNvPr id="6" name="Title 5">
            <a:extLst>
              <a:ext uri="{FF2B5EF4-FFF2-40B4-BE49-F238E27FC236}">
                <a16:creationId xmlns:a16="http://schemas.microsoft.com/office/drawing/2014/main" id="{AAAD224A-5A52-C247-8417-4CE926F1C5D4}"/>
              </a:ext>
            </a:extLst>
          </p:cNvPr>
          <p:cNvSpPr>
            <a:spLocks noGrp="1"/>
          </p:cNvSpPr>
          <p:nvPr>
            <p:ph type="ctrTitle"/>
          </p:nvPr>
        </p:nvSpPr>
        <p:spPr>
          <a:xfrm>
            <a:off x="769395" y="1476126"/>
            <a:ext cx="6858000" cy="2330646"/>
          </a:xfrm>
        </p:spPr>
        <p:txBody>
          <a:bodyPr/>
          <a:lstStyle/>
          <a:p>
            <a:r>
              <a:rPr lang="en-US"/>
              <a:t>Working with UCare</a:t>
            </a:r>
          </a:p>
        </p:txBody>
      </p:sp>
    </p:spTree>
    <p:extLst>
      <p:ext uri="{BB962C8B-B14F-4D97-AF65-F5344CB8AC3E}">
        <p14:creationId xmlns:p14="http://schemas.microsoft.com/office/powerpoint/2010/main" val="163942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73D-ABB5-48DD-B963-3B563B6AF121}"/>
              </a:ext>
            </a:extLst>
          </p:cNvPr>
          <p:cNvSpPr>
            <a:spLocks noGrp="1"/>
          </p:cNvSpPr>
          <p:nvPr>
            <p:ph type="title"/>
          </p:nvPr>
        </p:nvSpPr>
        <p:spPr/>
        <p:txBody>
          <a:bodyPr/>
          <a:lstStyle/>
          <a:p>
            <a:r>
              <a:rPr lang="en-US"/>
              <a:t>Clearinghouse Requirement</a:t>
            </a:r>
          </a:p>
        </p:txBody>
      </p:sp>
      <p:sp>
        <p:nvSpPr>
          <p:cNvPr id="3" name="Content Placeholder 2">
            <a:extLst>
              <a:ext uri="{FF2B5EF4-FFF2-40B4-BE49-F238E27FC236}">
                <a16:creationId xmlns:a16="http://schemas.microsoft.com/office/drawing/2014/main" id="{84BAE300-E364-4D31-BD5A-32A2E01A61F1}"/>
              </a:ext>
            </a:extLst>
          </p:cNvPr>
          <p:cNvSpPr>
            <a:spLocks noGrp="1"/>
          </p:cNvSpPr>
          <p:nvPr>
            <p:ph idx="1"/>
          </p:nvPr>
        </p:nvSpPr>
        <p:spPr>
          <a:xfrm>
            <a:off x="499588" y="1487932"/>
            <a:ext cx="7807550" cy="4839294"/>
          </a:xfrm>
        </p:spPr>
        <p:txBody>
          <a:bodyPr/>
          <a:lstStyle/>
          <a:p>
            <a:pPr>
              <a:buClr>
                <a:srgbClr val="307FE2"/>
              </a:buClr>
            </a:pPr>
            <a:r>
              <a:rPr lang="en-US" sz="1600">
                <a:solidFill>
                  <a:srgbClr val="307FE2"/>
                </a:solidFill>
                <a:latin typeface="+mj-lt"/>
              </a:rPr>
              <a:t>UCare requires all claims be submitted electronically through a clearinghouse.</a:t>
            </a:r>
          </a:p>
          <a:p>
            <a:pPr lvl="1">
              <a:buClr>
                <a:srgbClr val="707371"/>
              </a:buClr>
              <a:buFont typeface="Verdana" panose="020B0604030504040204" pitchFamily="34" charset="0"/>
              <a:buChar char="−"/>
            </a:pPr>
            <a:r>
              <a:rPr lang="en-US">
                <a:solidFill>
                  <a:srgbClr val="707371"/>
                </a:solidFill>
                <a:latin typeface="+mj-lt"/>
              </a:rPr>
              <a:t>A clearinghouse allows you to submit secure claims electronically.</a:t>
            </a:r>
          </a:p>
          <a:p>
            <a:pPr lvl="1">
              <a:buClr>
                <a:srgbClr val="707371"/>
              </a:buClr>
              <a:buFont typeface="Verdana" panose="020B0604030504040204" pitchFamily="34" charset="0"/>
              <a:buChar char="−"/>
            </a:pPr>
            <a:r>
              <a:rPr lang="en-US">
                <a:solidFill>
                  <a:srgbClr val="707371"/>
                </a:solidFill>
                <a:latin typeface="+mj-lt"/>
              </a:rPr>
              <a:t>There are several clearinghouse options available for you to choose from that follow MN AUC guidelines.</a:t>
            </a:r>
          </a:p>
          <a:p>
            <a:pPr lvl="1">
              <a:buClr>
                <a:srgbClr val="707371"/>
              </a:buClr>
              <a:buFont typeface="Verdana" panose="020B0604030504040204" pitchFamily="34" charset="0"/>
              <a:buChar char="−"/>
            </a:pPr>
            <a:r>
              <a:rPr lang="en-US">
                <a:solidFill>
                  <a:srgbClr val="00205B"/>
                </a:solidFill>
                <a:latin typeface="+mj-lt"/>
                <a:hlinkClick r:id="rId2">
                  <a:extLst>
                    <a:ext uri="{A12FA001-AC4F-418D-AE19-62706E023703}">
                      <ahyp:hlinkClr xmlns:ahyp="http://schemas.microsoft.com/office/drawing/2018/hyperlinkcolor" val="tx"/>
                    </a:ext>
                  </a:extLst>
                </a:hlinkClick>
              </a:rPr>
              <a:t>MN E-Connect/Health EC </a:t>
            </a:r>
            <a:r>
              <a:rPr lang="en-US">
                <a:solidFill>
                  <a:srgbClr val="707371"/>
                </a:solidFill>
                <a:latin typeface="+mj-lt"/>
              </a:rPr>
              <a:t>is available free to providers. </a:t>
            </a:r>
          </a:p>
          <a:p>
            <a:pPr lvl="1">
              <a:buClr>
                <a:srgbClr val="707371"/>
              </a:buClr>
              <a:buFont typeface="Verdana" panose="020B0604030504040204" pitchFamily="34" charset="0"/>
              <a:buChar char="−"/>
            </a:pPr>
            <a:r>
              <a:rPr lang="en-US">
                <a:solidFill>
                  <a:srgbClr val="707371"/>
                </a:solidFill>
                <a:latin typeface="+mj-lt"/>
              </a:rPr>
              <a:t>For more information visit, </a:t>
            </a:r>
            <a:r>
              <a:rPr lang="en-US">
                <a:solidFill>
                  <a:srgbClr val="00205B"/>
                </a:solidFill>
                <a:latin typeface="+mj-lt"/>
                <a:hlinkClick r:id="rId3">
                  <a:extLst>
                    <a:ext uri="{A12FA001-AC4F-418D-AE19-62706E023703}">
                      <ahyp:hlinkClr xmlns:ahyp="http://schemas.microsoft.com/office/drawing/2018/hyperlinkcolor" val="tx"/>
                    </a:ext>
                  </a:extLst>
                </a:hlinkClick>
              </a:rPr>
              <a:t>Resources for Electronic Transactions</a:t>
            </a:r>
            <a:r>
              <a:rPr lang="en-US">
                <a:solidFill>
                  <a:srgbClr val="00205B"/>
                </a:solidFill>
                <a:latin typeface="+mj-lt"/>
              </a:rPr>
              <a:t>.</a:t>
            </a:r>
          </a:p>
          <a:p>
            <a:pPr lvl="1">
              <a:buClr>
                <a:srgbClr val="707371"/>
              </a:buClr>
              <a:buFont typeface="Verdana" panose="020B0604030504040204" pitchFamily="34" charset="0"/>
              <a:buChar char="−"/>
            </a:pPr>
            <a:r>
              <a:rPr lang="en-US">
                <a:solidFill>
                  <a:srgbClr val="707371"/>
                </a:solidFill>
                <a:latin typeface="+mj-lt"/>
              </a:rPr>
              <a:t>If you have questions about Electronic Data Interchange (EDI) transactions, please </a:t>
            </a:r>
            <a:r>
              <a:rPr lang="en-US" b="0" i="0">
                <a:solidFill>
                  <a:srgbClr val="707371"/>
                </a:solidFill>
                <a:effectLst/>
                <a:latin typeface="+mj-lt"/>
              </a:rPr>
              <a:t>email </a:t>
            </a:r>
            <a:r>
              <a:rPr lang="en-US" b="0" i="0" u="sng">
                <a:solidFill>
                  <a:srgbClr val="00205B"/>
                </a:solidFill>
                <a:effectLst/>
                <a:latin typeface="+mj-lt"/>
                <a:hlinkClick r:id="rId4">
                  <a:extLst>
                    <a:ext uri="{A12FA001-AC4F-418D-AE19-62706E023703}">
                      <ahyp:hlinkClr xmlns:ahyp="http://schemas.microsoft.com/office/drawing/2018/hyperlinkcolor" val="tx"/>
                    </a:ext>
                  </a:extLst>
                </a:hlinkClick>
              </a:rPr>
              <a:t>EDISupport@ucare.org</a:t>
            </a:r>
            <a:r>
              <a:rPr lang="en-US" b="0" i="0" u="sng">
                <a:solidFill>
                  <a:srgbClr val="00205B"/>
                </a:solidFill>
                <a:effectLst/>
                <a:latin typeface="+mj-lt"/>
              </a:rPr>
              <a:t>.</a:t>
            </a:r>
            <a:endParaRPr lang="en-US" b="0" i="0">
              <a:solidFill>
                <a:srgbClr val="00205B"/>
              </a:solidFill>
              <a:effectLst/>
              <a:latin typeface="+mj-lt"/>
            </a:endParaRPr>
          </a:p>
          <a:p>
            <a:pPr marL="0" lvl="2" indent="-285750">
              <a:buClr>
                <a:srgbClr val="307FE2"/>
              </a:buClr>
            </a:pPr>
            <a:endParaRPr lang="en-US" sz="1600">
              <a:solidFill>
                <a:srgbClr val="307FE2"/>
              </a:solidFill>
              <a:latin typeface="+mj-lt"/>
            </a:endParaRPr>
          </a:p>
          <a:p>
            <a:pPr marL="0" lvl="2" indent="-285750">
              <a:buClr>
                <a:srgbClr val="307FE2"/>
              </a:buClr>
            </a:pPr>
            <a:r>
              <a:rPr lang="en-US" sz="1600" u="sng">
                <a:solidFill>
                  <a:srgbClr val="00205B"/>
                </a:solidFill>
                <a:latin typeface="+mj-lt"/>
                <a:hlinkClick r:id="rId5">
                  <a:extLst>
                    <a:ext uri="{A12FA001-AC4F-418D-AE19-62706E023703}">
                      <ahyp:hlinkClr xmlns:ahyp="http://schemas.microsoft.com/office/drawing/2018/hyperlinkcolor" val="tx"/>
                    </a:ext>
                  </a:extLst>
                </a:hlinkClick>
              </a:rPr>
              <a:t>Change Healthcare</a:t>
            </a:r>
            <a:r>
              <a:rPr lang="en-US" sz="1600">
                <a:solidFill>
                  <a:srgbClr val="307FE2"/>
                </a:solidFill>
                <a:latin typeface="+mj-lt"/>
              </a:rPr>
              <a:t> is </a:t>
            </a:r>
            <a:r>
              <a:rPr lang="en-US" sz="1600" err="1">
                <a:solidFill>
                  <a:srgbClr val="307FE2"/>
                </a:solidFill>
                <a:latin typeface="+mj-lt"/>
              </a:rPr>
              <a:t>UCare’s</a:t>
            </a:r>
            <a:r>
              <a:rPr lang="en-US" sz="1600">
                <a:solidFill>
                  <a:srgbClr val="307FE2"/>
                </a:solidFill>
                <a:latin typeface="+mj-lt"/>
              </a:rPr>
              <a:t> primary clearinghouse partner.</a:t>
            </a:r>
          </a:p>
          <a:p>
            <a:pPr marL="342900" lvl="1" indent="0">
              <a:buClr>
                <a:srgbClr val="707371"/>
              </a:buClr>
              <a:buNone/>
            </a:pPr>
            <a:endParaRPr lang="en-US">
              <a:solidFill>
                <a:srgbClr val="707371"/>
              </a:solidFill>
              <a:latin typeface="+mj-lt"/>
            </a:endParaRPr>
          </a:p>
          <a:p>
            <a:pPr marL="0" indent="0">
              <a:buNone/>
            </a:pPr>
            <a:endParaRPr lang="en-US"/>
          </a:p>
        </p:txBody>
      </p:sp>
      <p:sp>
        <p:nvSpPr>
          <p:cNvPr id="4" name="Slide Number Placeholder 3">
            <a:extLst>
              <a:ext uri="{FF2B5EF4-FFF2-40B4-BE49-F238E27FC236}">
                <a16:creationId xmlns:a16="http://schemas.microsoft.com/office/drawing/2014/main" id="{D2B9E908-E590-4601-A996-1997F62DE979}"/>
              </a:ext>
            </a:extLst>
          </p:cNvPr>
          <p:cNvSpPr>
            <a:spLocks noGrp="1"/>
          </p:cNvSpPr>
          <p:nvPr>
            <p:ph type="sldNum" sz="quarter" idx="12"/>
          </p:nvPr>
        </p:nvSpPr>
        <p:spPr/>
        <p:txBody>
          <a:bodyPr/>
          <a:lstStyle/>
          <a:p>
            <a:fld id="{1FC4B0FD-5F77-433D-950B-A15A779E50E4}" type="slidenum">
              <a:rPr lang="en-US" smtClean="0"/>
              <a:pPr/>
              <a:t>33</a:t>
            </a:fld>
            <a:endParaRPr lang="en-US"/>
          </a:p>
        </p:txBody>
      </p:sp>
      <p:sp>
        <p:nvSpPr>
          <p:cNvPr id="5" name="TextBox 4">
            <a:extLst>
              <a:ext uri="{FF2B5EF4-FFF2-40B4-BE49-F238E27FC236}">
                <a16:creationId xmlns:a16="http://schemas.microsoft.com/office/drawing/2014/main" id="{CBF081A1-57EF-4CD2-96A1-856EB3BFADEF}"/>
              </a:ext>
            </a:extLst>
          </p:cNvPr>
          <p:cNvSpPr txBox="1"/>
          <p:nvPr/>
        </p:nvSpPr>
        <p:spPr>
          <a:xfrm>
            <a:off x="548551" y="6402992"/>
            <a:ext cx="6065240" cy="338554"/>
          </a:xfrm>
          <a:prstGeom prst="rect">
            <a:avLst/>
          </a:prstGeom>
          <a:noFill/>
        </p:spPr>
        <p:txBody>
          <a:bodyPr wrap="square" rtlCol="0">
            <a:spAutoFit/>
          </a:bodyPr>
          <a:lstStyle/>
          <a:p>
            <a:r>
              <a:rPr lang="en-US" sz="1600">
                <a:solidFill>
                  <a:srgbClr val="FFFFFF"/>
                </a:solidFill>
                <a:hlinkClick r:id="rId6">
                  <a:extLst>
                    <a:ext uri="{A12FA001-AC4F-418D-AE19-62706E023703}">
                      <ahyp:hlinkClr xmlns:ahyp="http://schemas.microsoft.com/office/drawing/2018/hyperlinkcolor" val="tx"/>
                    </a:ext>
                  </a:extLst>
                </a:hlinkClick>
              </a:rPr>
              <a:t>Click here to access MN AUC Best Practices</a:t>
            </a:r>
            <a:endParaRPr lang="en-US" sz="1600">
              <a:solidFill>
                <a:srgbClr val="FFFFFF"/>
              </a:solidFill>
            </a:endParaRPr>
          </a:p>
        </p:txBody>
      </p:sp>
    </p:spTree>
    <p:extLst>
      <p:ext uri="{BB962C8B-B14F-4D97-AF65-F5344CB8AC3E}">
        <p14:creationId xmlns:p14="http://schemas.microsoft.com/office/powerpoint/2010/main" val="246370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73D-ABB5-48DD-B963-3B563B6AF121}"/>
              </a:ext>
            </a:extLst>
          </p:cNvPr>
          <p:cNvSpPr>
            <a:spLocks noGrp="1"/>
          </p:cNvSpPr>
          <p:nvPr>
            <p:ph type="title"/>
          </p:nvPr>
        </p:nvSpPr>
        <p:spPr/>
        <p:txBody>
          <a:bodyPr/>
          <a:lstStyle/>
          <a:p>
            <a:r>
              <a:rPr lang="en-US"/>
              <a:t>Clearinghouse Set Up 	</a:t>
            </a:r>
          </a:p>
        </p:txBody>
      </p:sp>
      <p:sp>
        <p:nvSpPr>
          <p:cNvPr id="3" name="Content Placeholder 2">
            <a:extLst>
              <a:ext uri="{FF2B5EF4-FFF2-40B4-BE49-F238E27FC236}">
                <a16:creationId xmlns:a16="http://schemas.microsoft.com/office/drawing/2014/main" id="{84BAE300-E364-4D31-BD5A-32A2E01A61F1}"/>
              </a:ext>
            </a:extLst>
          </p:cNvPr>
          <p:cNvSpPr>
            <a:spLocks noGrp="1"/>
          </p:cNvSpPr>
          <p:nvPr>
            <p:ph idx="1"/>
          </p:nvPr>
        </p:nvSpPr>
        <p:spPr>
          <a:xfrm>
            <a:off x="499588" y="1497874"/>
            <a:ext cx="7807550" cy="4829352"/>
          </a:xfrm>
        </p:spPr>
        <p:txBody>
          <a:bodyPr/>
          <a:lstStyle/>
          <a:p>
            <a:pPr marL="0" indent="-49212">
              <a:buClr>
                <a:srgbClr val="707371"/>
              </a:buClr>
              <a:buNone/>
            </a:pPr>
            <a:r>
              <a:rPr lang="en-US" sz="1600">
                <a:solidFill>
                  <a:srgbClr val="307FE2"/>
                </a:solidFill>
                <a:latin typeface="+mj-lt"/>
              </a:rPr>
              <a:t>Provide the key information below to your clearinghouse to ensure proper transmission of claims to UCare:</a:t>
            </a:r>
          </a:p>
          <a:p>
            <a:pPr marL="2743200" lvl="8" indent="0">
              <a:buClr>
                <a:srgbClr val="707371"/>
              </a:buClr>
              <a:buNone/>
            </a:pPr>
            <a:endParaRPr lang="en-US">
              <a:solidFill>
                <a:srgbClr val="707371"/>
              </a:solidFill>
              <a:latin typeface="+mj-lt"/>
            </a:endParaRPr>
          </a:p>
        </p:txBody>
      </p:sp>
      <p:sp>
        <p:nvSpPr>
          <p:cNvPr id="4" name="Slide Number Placeholder 3">
            <a:extLst>
              <a:ext uri="{FF2B5EF4-FFF2-40B4-BE49-F238E27FC236}">
                <a16:creationId xmlns:a16="http://schemas.microsoft.com/office/drawing/2014/main" id="{D2B9E908-E590-4601-A996-1997F62DE979}"/>
              </a:ext>
            </a:extLst>
          </p:cNvPr>
          <p:cNvSpPr>
            <a:spLocks noGrp="1"/>
          </p:cNvSpPr>
          <p:nvPr>
            <p:ph type="sldNum" sz="quarter" idx="12"/>
          </p:nvPr>
        </p:nvSpPr>
        <p:spPr/>
        <p:txBody>
          <a:bodyPr/>
          <a:lstStyle/>
          <a:p>
            <a:fld id="{1FC4B0FD-5F77-433D-950B-A15A779E50E4}" type="slidenum">
              <a:rPr lang="en-US" smtClean="0"/>
              <a:pPr/>
              <a:t>34</a:t>
            </a:fld>
            <a:endParaRPr lang="en-US"/>
          </a:p>
        </p:txBody>
      </p:sp>
      <p:graphicFrame>
        <p:nvGraphicFramePr>
          <p:cNvPr id="8" name="Table 7">
            <a:extLst>
              <a:ext uri="{FF2B5EF4-FFF2-40B4-BE49-F238E27FC236}">
                <a16:creationId xmlns:a16="http://schemas.microsoft.com/office/drawing/2014/main" id="{86D3F0BD-268D-4D74-B687-AD4BA3EE0DBB}"/>
              </a:ext>
            </a:extLst>
          </p:cNvPr>
          <p:cNvGraphicFramePr>
            <a:graphicFrameLocks noGrp="1"/>
          </p:cNvGraphicFramePr>
          <p:nvPr>
            <p:extLst>
              <p:ext uri="{D42A27DB-BD31-4B8C-83A1-F6EECF244321}">
                <p14:modId xmlns:p14="http://schemas.microsoft.com/office/powerpoint/2010/main" val="1965515672"/>
              </p:ext>
            </p:extLst>
          </p:nvPr>
        </p:nvGraphicFramePr>
        <p:xfrm>
          <a:off x="4777273" y="3984946"/>
          <a:ext cx="3388237" cy="1920906"/>
        </p:xfrm>
        <a:graphic>
          <a:graphicData uri="http://schemas.openxmlformats.org/drawingml/2006/table">
            <a:tbl>
              <a:tblPr>
                <a:effectLst>
                  <a:outerShdw blurRad="50800" dist="38100" dir="5400000" algn="t" rotWithShape="0">
                    <a:prstClr val="black">
                      <a:alpha val="40000"/>
                    </a:prstClr>
                  </a:outerShdw>
                </a:effectLst>
                <a:tableStyleId>{793D81CF-94F2-401A-BA57-92F5A7B2D0C5}</a:tableStyleId>
              </a:tblPr>
              <a:tblGrid>
                <a:gridCol w="1714528">
                  <a:extLst>
                    <a:ext uri="{9D8B030D-6E8A-4147-A177-3AD203B41FA5}">
                      <a16:colId xmlns:a16="http://schemas.microsoft.com/office/drawing/2014/main" val="2312792094"/>
                    </a:ext>
                  </a:extLst>
                </a:gridCol>
                <a:gridCol w="1673709">
                  <a:extLst>
                    <a:ext uri="{9D8B030D-6E8A-4147-A177-3AD203B41FA5}">
                      <a16:colId xmlns:a16="http://schemas.microsoft.com/office/drawing/2014/main" val="371204655"/>
                    </a:ext>
                  </a:extLst>
                </a:gridCol>
              </a:tblGrid>
              <a:tr h="479214">
                <a:tc>
                  <a:txBody>
                    <a:bodyPr/>
                    <a:lstStyle/>
                    <a:p>
                      <a:pPr algn="ctr" fontAlgn="b"/>
                      <a:r>
                        <a:rPr lang="en-US" sz="1400" u="none" strike="noStrike">
                          <a:solidFill>
                            <a:schemeClr val="bg1"/>
                          </a:solidFill>
                          <a:effectLst/>
                        </a:rPr>
                        <a:t> Element </a:t>
                      </a:r>
                      <a:endParaRPr lang="en-US" sz="1400" b="0" i="0" u="none" strike="noStrike">
                        <a:solidFill>
                          <a:schemeClr val="bg1"/>
                        </a:solidFill>
                        <a:effectLst/>
                        <a:latin typeface="Calibri" panose="020F0502020204030204" pitchFamily="34" charset="0"/>
                      </a:endParaRPr>
                    </a:p>
                  </a:txBody>
                  <a:tcPr marL="6350" marR="6350" marT="6350" marB="0" anchor="ctr">
                    <a:solidFill>
                      <a:srgbClr val="00205B"/>
                    </a:solidFill>
                  </a:tcPr>
                </a:tc>
                <a:tc>
                  <a:txBody>
                    <a:bodyPr/>
                    <a:lstStyle/>
                    <a:p>
                      <a:pPr algn="ctr" fontAlgn="b"/>
                      <a:r>
                        <a:rPr lang="en-US" sz="1400" u="none" strike="noStrike">
                          <a:solidFill>
                            <a:schemeClr val="bg1"/>
                          </a:solidFill>
                          <a:effectLst/>
                        </a:rPr>
                        <a:t> Value </a:t>
                      </a:r>
                      <a:endParaRPr lang="en-US" sz="1400" b="0" i="0" u="none" strike="noStrike">
                        <a:solidFill>
                          <a:schemeClr val="bg1"/>
                        </a:solidFill>
                        <a:effectLst/>
                        <a:latin typeface="Calibri" panose="020F0502020204030204" pitchFamily="34" charset="0"/>
                      </a:endParaRPr>
                    </a:p>
                  </a:txBody>
                  <a:tcPr marL="6350" marR="6350" marT="6350" marB="0" anchor="ctr">
                    <a:solidFill>
                      <a:srgbClr val="00205B"/>
                    </a:solidFill>
                  </a:tcPr>
                </a:tc>
                <a:extLst>
                  <a:ext uri="{0D108BD9-81ED-4DB2-BD59-A6C34878D82A}">
                    <a16:rowId xmlns:a16="http://schemas.microsoft.com/office/drawing/2014/main" val="2251617337"/>
                  </a:ext>
                </a:extLst>
              </a:tr>
              <a:tr h="480564">
                <a:tc>
                  <a:txBody>
                    <a:bodyPr/>
                    <a:lstStyle/>
                    <a:p>
                      <a:pPr algn="ctr" fontAlgn="b"/>
                      <a:r>
                        <a:rPr lang="en-US" sz="1400" u="none" strike="noStrike">
                          <a:ln>
                            <a:noFill/>
                          </a:ln>
                          <a:solidFill>
                            <a:srgbClr val="00205B"/>
                          </a:solidFill>
                          <a:effectLst/>
                        </a:rPr>
                        <a:t> ISA07</a:t>
                      </a:r>
                      <a:endParaRPr lang="en-US" sz="1400" b="0" i="0" u="none" strike="noStrike">
                        <a:ln>
                          <a:noFill/>
                        </a:ln>
                        <a:solidFill>
                          <a:srgbClr val="00205B"/>
                        </a:solidFill>
                        <a:effectLst/>
                        <a:latin typeface="Calibri" panose="020F0502020204030204" pitchFamily="34" charset="0"/>
                      </a:endParaRPr>
                    </a:p>
                  </a:txBody>
                  <a:tcPr marL="6350" marR="6350" marT="6350" marB="0" anchor="ctr"/>
                </a:tc>
                <a:tc>
                  <a:txBody>
                    <a:bodyPr/>
                    <a:lstStyle/>
                    <a:p>
                      <a:pPr algn="ctr" fontAlgn="b"/>
                      <a:r>
                        <a:rPr lang="en-US" sz="1400" u="none" strike="noStrike">
                          <a:ln>
                            <a:noFill/>
                          </a:ln>
                          <a:solidFill>
                            <a:srgbClr val="00205B"/>
                          </a:solidFill>
                          <a:effectLst/>
                        </a:rPr>
                        <a:t> ZZ</a:t>
                      </a:r>
                    </a:p>
                  </a:txBody>
                  <a:tcPr marL="6350" marR="6350" marT="6350" marB="0" anchor="ctr"/>
                </a:tc>
                <a:extLst>
                  <a:ext uri="{0D108BD9-81ED-4DB2-BD59-A6C34878D82A}">
                    <a16:rowId xmlns:a16="http://schemas.microsoft.com/office/drawing/2014/main" val="3878454520"/>
                  </a:ext>
                </a:extLst>
              </a:tr>
              <a:tr h="480564">
                <a:tc>
                  <a:txBody>
                    <a:bodyPr/>
                    <a:lstStyle/>
                    <a:p>
                      <a:pPr algn="ctr" fontAlgn="b"/>
                      <a:r>
                        <a:rPr lang="en-US" sz="1400" u="none" strike="noStrike">
                          <a:ln>
                            <a:noFill/>
                          </a:ln>
                          <a:solidFill>
                            <a:srgbClr val="00205B"/>
                          </a:solidFill>
                          <a:effectLst/>
                        </a:rPr>
                        <a:t> ISA08</a:t>
                      </a:r>
                      <a:endParaRPr lang="en-US" sz="1400" b="0" i="0" u="none" strike="noStrike">
                        <a:ln>
                          <a:noFill/>
                        </a:ln>
                        <a:solidFill>
                          <a:srgbClr val="00205B"/>
                        </a:solidFill>
                        <a:effectLst/>
                        <a:latin typeface="Calibri" panose="020F0502020204030204" pitchFamily="34" charset="0"/>
                      </a:endParaRPr>
                    </a:p>
                  </a:txBody>
                  <a:tcPr marL="6350" marR="6350" marT="6350" marB="0" anchor="ctr"/>
                </a:tc>
                <a:tc>
                  <a:txBody>
                    <a:bodyPr/>
                    <a:lstStyle/>
                    <a:p>
                      <a:pPr algn="ctr" fontAlgn="b"/>
                      <a:r>
                        <a:rPr lang="en-US" sz="1400" u="none" strike="noStrike">
                          <a:ln>
                            <a:noFill/>
                          </a:ln>
                          <a:solidFill>
                            <a:srgbClr val="00205B"/>
                          </a:solidFill>
                          <a:effectLst/>
                        </a:rPr>
                        <a:t> UCAREMN</a:t>
                      </a:r>
                    </a:p>
                  </a:txBody>
                  <a:tcPr marL="6350" marR="6350" marT="6350" marB="0" anchor="ctr"/>
                </a:tc>
                <a:extLst>
                  <a:ext uri="{0D108BD9-81ED-4DB2-BD59-A6C34878D82A}">
                    <a16:rowId xmlns:a16="http://schemas.microsoft.com/office/drawing/2014/main" val="2305586307"/>
                  </a:ext>
                </a:extLst>
              </a:tr>
              <a:tr h="480564">
                <a:tc>
                  <a:txBody>
                    <a:bodyPr/>
                    <a:lstStyle/>
                    <a:p>
                      <a:pPr algn="ctr" fontAlgn="b"/>
                      <a:r>
                        <a:rPr lang="en-US" sz="1400" u="none" strike="noStrike">
                          <a:ln>
                            <a:noFill/>
                          </a:ln>
                          <a:solidFill>
                            <a:srgbClr val="00205B"/>
                          </a:solidFill>
                          <a:effectLst/>
                        </a:rPr>
                        <a:t> GS03</a:t>
                      </a:r>
                      <a:endParaRPr lang="en-US" sz="1400" b="0" i="0" u="none" strike="noStrike">
                        <a:ln>
                          <a:noFill/>
                        </a:ln>
                        <a:solidFill>
                          <a:srgbClr val="00205B"/>
                        </a:solidFill>
                        <a:effectLst/>
                        <a:latin typeface="Calibri" panose="020F0502020204030204" pitchFamily="34" charset="0"/>
                      </a:endParaRPr>
                    </a:p>
                  </a:txBody>
                  <a:tcPr marL="6350" marR="6350" marT="6350" marB="0" anchor="ctr"/>
                </a:tc>
                <a:tc>
                  <a:txBody>
                    <a:bodyPr/>
                    <a:lstStyle/>
                    <a:p>
                      <a:pPr algn="ctr" fontAlgn="b"/>
                      <a:r>
                        <a:rPr lang="en-US" sz="1400" u="none" strike="noStrike">
                          <a:ln>
                            <a:noFill/>
                          </a:ln>
                          <a:solidFill>
                            <a:srgbClr val="00205B"/>
                          </a:solidFill>
                          <a:effectLst/>
                        </a:rPr>
                        <a:t> UCAREMN</a:t>
                      </a:r>
                    </a:p>
                  </a:txBody>
                  <a:tcPr marL="6350" marR="6350" marT="6350" marB="0" anchor="ctr"/>
                </a:tc>
                <a:extLst>
                  <a:ext uri="{0D108BD9-81ED-4DB2-BD59-A6C34878D82A}">
                    <a16:rowId xmlns:a16="http://schemas.microsoft.com/office/drawing/2014/main" val="2106859227"/>
                  </a:ext>
                </a:extLst>
              </a:tr>
            </a:tbl>
          </a:graphicData>
        </a:graphic>
      </p:graphicFrame>
      <p:graphicFrame>
        <p:nvGraphicFramePr>
          <p:cNvPr id="9" name="Table 8">
            <a:extLst>
              <a:ext uri="{FF2B5EF4-FFF2-40B4-BE49-F238E27FC236}">
                <a16:creationId xmlns:a16="http://schemas.microsoft.com/office/drawing/2014/main" id="{3C5C590E-C36B-43C1-BF97-9FFE9FCFD962}"/>
              </a:ext>
            </a:extLst>
          </p:cNvPr>
          <p:cNvGraphicFramePr>
            <a:graphicFrameLocks noGrp="1"/>
          </p:cNvGraphicFramePr>
          <p:nvPr>
            <p:extLst>
              <p:ext uri="{D42A27DB-BD31-4B8C-83A1-F6EECF244321}">
                <p14:modId xmlns:p14="http://schemas.microsoft.com/office/powerpoint/2010/main" val="1619898242"/>
              </p:ext>
            </p:extLst>
          </p:nvPr>
        </p:nvGraphicFramePr>
        <p:xfrm>
          <a:off x="641215" y="3984596"/>
          <a:ext cx="3388237" cy="1920907"/>
        </p:xfrm>
        <a:graphic>
          <a:graphicData uri="http://schemas.openxmlformats.org/drawingml/2006/table">
            <a:tbl>
              <a:tblPr>
                <a:effectLst>
                  <a:outerShdw blurRad="50800" dist="38100" dir="5400000" algn="t" rotWithShape="0">
                    <a:prstClr val="black">
                      <a:alpha val="40000"/>
                    </a:prstClr>
                  </a:outerShdw>
                </a:effectLst>
                <a:tableStyleId>{793D81CF-94F2-401A-BA57-92F5A7B2D0C5}</a:tableStyleId>
              </a:tblPr>
              <a:tblGrid>
                <a:gridCol w="1548212">
                  <a:extLst>
                    <a:ext uri="{9D8B030D-6E8A-4147-A177-3AD203B41FA5}">
                      <a16:colId xmlns:a16="http://schemas.microsoft.com/office/drawing/2014/main" val="2312792094"/>
                    </a:ext>
                  </a:extLst>
                </a:gridCol>
                <a:gridCol w="1840025">
                  <a:extLst>
                    <a:ext uri="{9D8B030D-6E8A-4147-A177-3AD203B41FA5}">
                      <a16:colId xmlns:a16="http://schemas.microsoft.com/office/drawing/2014/main" val="371204655"/>
                    </a:ext>
                  </a:extLst>
                </a:gridCol>
              </a:tblGrid>
              <a:tr h="456113">
                <a:tc>
                  <a:txBody>
                    <a:bodyPr/>
                    <a:lstStyle/>
                    <a:p>
                      <a:pPr algn="ctr" fontAlgn="b"/>
                      <a:r>
                        <a:rPr lang="en-US" sz="1400" u="none" strike="noStrike">
                          <a:solidFill>
                            <a:schemeClr val="bg1"/>
                          </a:solidFill>
                          <a:effectLst/>
                        </a:rPr>
                        <a:t> Type of Billing ID </a:t>
                      </a:r>
                      <a:endParaRPr lang="en-US" sz="1400" b="0" i="0" u="none" strike="noStrike">
                        <a:solidFill>
                          <a:schemeClr val="bg1"/>
                        </a:solidFill>
                        <a:effectLst/>
                        <a:latin typeface="Calibri" panose="020F0502020204030204" pitchFamily="34" charset="0"/>
                      </a:endParaRPr>
                    </a:p>
                  </a:txBody>
                  <a:tcPr marL="6350" marR="6350" marT="6350" marB="0" anchor="ctr">
                    <a:solidFill>
                      <a:srgbClr val="00205B"/>
                    </a:solidFill>
                  </a:tcPr>
                </a:tc>
                <a:tc>
                  <a:txBody>
                    <a:bodyPr/>
                    <a:lstStyle/>
                    <a:p>
                      <a:pPr algn="ctr" fontAlgn="b"/>
                      <a:r>
                        <a:rPr lang="en-US" sz="1400" u="none" strike="noStrike">
                          <a:solidFill>
                            <a:schemeClr val="bg1"/>
                          </a:solidFill>
                          <a:effectLst/>
                        </a:rPr>
                        <a:t>Loop/Segment</a:t>
                      </a:r>
                      <a:endParaRPr lang="en-US" sz="1400" b="0" i="0" u="none" strike="noStrike">
                        <a:solidFill>
                          <a:schemeClr val="bg1"/>
                        </a:solidFill>
                        <a:effectLst/>
                        <a:latin typeface="Calibri" panose="020F0502020204030204" pitchFamily="34" charset="0"/>
                      </a:endParaRPr>
                    </a:p>
                  </a:txBody>
                  <a:tcPr marL="6350" marR="6350" marT="6350" marB="0" anchor="ctr">
                    <a:solidFill>
                      <a:srgbClr val="00205B"/>
                    </a:solidFill>
                  </a:tcPr>
                </a:tc>
                <a:extLst>
                  <a:ext uri="{0D108BD9-81ED-4DB2-BD59-A6C34878D82A}">
                    <a16:rowId xmlns:a16="http://schemas.microsoft.com/office/drawing/2014/main" val="3998898154"/>
                  </a:ext>
                </a:extLst>
              </a:tr>
              <a:tr h="875557">
                <a:tc>
                  <a:txBody>
                    <a:bodyPr/>
                    <a:lstStyle/>
                    <a:p>
                      <a:pPr algn="ctr" fontAlgn="b"/>
                      <a:r>
                        <a:rPr lang="en-US" sz="1400" u="none" strike="noStrike">
                          <a:solidFill>
                            <a:srgbClr val="00205B"/>
                          </a:solidFill>
                          <a:effectLst/>
                        </a:rPr>
                        <a:t> UMPI</a:t>
                      </a:r>
                      <a:endParaRPr lang="en-US" sz="1400" b="0" i="0" u="none" strike="noStrike">
                        <a:solidFill>
                          <a:srgbClr val="00205B"/>
                        </a:solidFill>
                        <a:effectLst/>
                        <a:latin typeface="Calibri" panose="020F0502020204030204" pitchFamily="34" charset="0"/>
                      </a:endParaRPr>
                    </a:p>
                  </a:txBody>
                  <a:tcPr marL="6350" marR="6350" marT="6350" marB="0" anchor="ctr"/>
                </a:tc>
                <a:tc>
                  <a:txBody>
                    <a:bodyPr/>
                    <a:lstStyle/>
                    <a:p>
                      <a:pPr lvl="1" algn="l" fontAlgn="b"/>
                      <a:r>
                        <a:rPr lang="en-US" sz="1400" u="none" strike="noStrike">
                          <a:solidFill>
                            <a:srgbClr val="00205B"/>
                          </a:solidFill>
                          <a:effectLst/>
                        </a:rPr>
                        <a:t> 2010BB </a:t>
                      </a:r>
                      <a:br>
                        <a:rPr lang="en-US" sz="1400" u="none" strike="noStrike">
                          <a:solidFill>
                            <a:srgbClr val="00205B"/>
                          </a:solidFill>
                          <a:effectLst/>
                        </a:rPr>
                      </a:br>
                      <a:r>
                        <a:rPr lang="en-US" sz="1400" u="none" strike="noStrike">
                          <a:solidFill>
                            <a:srgbClr val="00205B"/>
                          </a:solidFill>
                          <a:effectLst/>
                        </a:rPr>
                        <a:t> REF01 - G2</a:t>
                      </a:r>
                      <a:br>
                        <a:rPr lang="en-US" sz="1400" u="none" strike="noStrike">
                          <a:solidFill>
                            <a:srgbClr val="00205B"/>
                          </a:solidFill>
                          <a:effectLst/>
                        </a:rPr>
                      </a:br>
                      <a:r>
                        <a:rPr lang="en-US" sz="1400" u="none" strike="noStrike">
                          <a:solidFill>
                            <a:srgbClr val="00205B"/>
                          </a:solidFill>
                          <a:effectLst/>
                        </a:rPr>
                        <a:t> REF02 – UMPI</a:t>
                      </a:r>
                    </a:p>
                  </a:txBody>
                  <a:tcPr marL="6350" marR="6350" marT="6350" marB="0" anchor="ctr"/>
                </a:tc>
                <a:extLst>
                  <a:ext uri="{0D108BD9-81ED-4DB2-BD59-A6C34878D82A}">
                    <a16:rowId xmlns:a16="http://schemas.microsoft.com/office/drawing/2014/main" val="4066328374"/>
                  </a:ext>
                </a:extLst>
              </a:tr>
              <a:tr h="589237">
                <a:tc>
                  <a:txBody>
                    <a:bodyPr/>
                    <a:lstStyle/>
                    <a:p>
                      <a:pPr algn="ctr" fontAlgn="b"/>
                      <a:r>
                        <a:rPr lang="en-US" sz="1400" u="none" strike="noStrike">
                          <a:solidFill>
                            <a:srgbClr val="00205B"/>
                          </a:solidFill>
                          <a:effectLst/>
                        </a:rPr>
                        <a:t> NPI </a:t>
                      </a:r>
                      <a:endParaRPr lang="en-US" sz="1400" b="0" i="0" u="none" strike="noStrike">
                        <a:solidFill>
                          <a:srgbClr val="00205B"/>
                        </a:solidFill>
                        <a:effectLst/>
                        <a:latin typeface="Calibri" panose="020F0502020204030204" pitchFamily="34" charset="0"/>
                      </a:endParaRPr>
                    </a:p>
                  </a:txBody>
                  <a:tcPr marL="6350" marR="6350" marT="6350" marB="0" anchor="ctr"/>
                </a:tc>
                <a:tc>
                  <a:txBody>
                    <a:bodyPr/>
                    <a:lstStyle/>
                    <a:p>
                      <a:pPr lvl="1" algn="l" fontAlgn="b"/>
                      <a:r>
                        <a:rPr lang="en-US" sz="1400" u="none" strike="noStrike">
                          <a:solidFill>
                            <a:srgbClr val="00205B"/>
                          </a:solidFill>
                          <a:effectLst/>
                        </a:rPr>
                        <a:t> 2010AA</a:t>
                      </a:r>
                      <a:br>
                        <a:rPr lang="en-US" sz="1400" u="none" strike="noStrike">
                          <a:solidFill>
                            <a:srgbClr val="00205B"/>
                          </a:solidFill>
                          <a:effectLst/>
                        </a:rPr>
                      </a:br>
                      <a:r>
                        <a:rPr lang="en-US" sz="1400" u="none" strike="noStrike">
                          <a:solidFill>
                            <a:srgbClr val="00205B"/>
                          </a:solidFill>
                          <a:effectLst/>
                        </a:rPr>
                        <a:t> NM109</a:t>
                      </a:r>
                    </a:p>
                  </a:txBody>
                  <a:tcPr marL="6350" marR="6350" marT="6350" marB="0" anchor="ctr"/>
                </a:tc>
                <a:extLst>
                  <a:ext uri="{0D108BD9-81ED-4DB2-BD59-A6C34878D82A}">
                    <a16:rowId xmlns:a16="http://schemas.microsoft.com/office/drawing/2014/main" val="3233447656"/>
                  </a:ext>
                </a:extLst>
              </a:tr>
            </a:tbl>
          </a:graphicData>
        </a:graphic>
      </p:graphicFrame>
      <p:graphicFrame>
        <p:nvGraphicFramePr>
          <p:cNvPr id="10" name="Table 9">
            <a:extLst>
              <a:ext uri="{FF2B5EF4-FFF2-40B4-BE49-F238E27FC236}">
                <a16:creationId xmlns:a16="http://schemas.microsoft.com/office/drawing/2014/main" id="{BB7C152D-95B0-4EC0-91B1-E4CA9586529C}"/>
              </a:ext>
            </a:extLst>
          </p:cNvPr>
          <p:cNvGraphicFramePr>
            <a:graphicFrameLocks noGrp="1"/>
          </p:cNvGraphicFramePr>
          <p:nvPr>
            <p:extLst>
              <p:ext uri="{D42A27DB-BD31-4B8C-83A1-F6EECF244321}">
                <p14:modId xmlns:p14="http://schemas.microsoft.com/office/powerpoint/2010/main" val="2953939395"/>
              </p:ext>
            </p:extLst>
          </p:nvPr>
        </p:nvGraphicFramePr>
        <p:xfrm>
          <a:off x="3248392" y="3138410"/>
          <a:ext cx="2309939" cy="560810"/>
        </p:xfrm>
        <a:graphic>
          <a:graphicData uri="http://schemas.openxmlformats.org/drawingml/2006/table">
            <a:tbl>
              <a:tblPr>
                <a:effectLst>
                  <a:outerShdw blurRad="50800" dist="38100" dir="5400000" algn="t" rotWithShape="0">
                    <a:prstClr val="black">
                      <a:alpha val="40000"/>
                    </a:prstClr>
                  </a:outerShdw>
                </a:effectLst>
                <a:tableStyleId>{793D81CF-94F2-401A-BA57-92F5A7B2D0C5}</a:tableStyleId>
              </a:tblPr>
              <a:tblGrid>
                <a:gridCol w="2309939">
                  <a:extLst>
                    <a:ext uri="{9D8B030D-6E8A-4147-A177-3AD203B41FA5}">
                      <a16:colId xmlns:a16="http://schemas.microsoft.com/office/drawing/2014/main" val="2312792094"/>
                    </a:ext>
                  </a:extLst>
                </a:gridCol>
              </a:tblGrid>
              <a:tr h="257411">
                <a:tc>
                  <a:txBody>
                    <a:bodyPr/>
                    <a:lstStyle/>
                    <a:p>
                      <a:pPr algn="ctr" fontAlgn="b"/>
                      <a:r>
                        <a:rPr lang="en-US" sz="1400" u="none" strike="noStrike">
                          <a:solidFill>
                            <a:schemeClr val="bg1"/>
                          </a:solidFill>
                          <a:effectLst/>
                        </a:rPr>
                        <a:t> UCare Payer ID </a:t>
                      </a:r>
                    </a:p>
                  </a:txBody>
                  <a:tcPr marL="6350" marR="6350" marT="6350" marB="0" anchor="ctr">
                    <a:solidFill>
                      <a:srgbClr val="00205B"/>
                    </a:solidFill>
                  </a:tcPr>
                </a:tc>
                <a:extLst>
                  <a:ext uri="{0D108BD9-81ED-4DB2-BD59-A6C34878D82A}">
                    <a16:rowId xmlns:a16="http://schemas.microsoft.com/office/drawing/2014/main" val="2251617337"/>
                  </a:ext>
                </a:extLst>
              </a:tr>
              <a:tr h="303399">
                <a:tc>
                  <a:txBody>
                    <a:bodyPr/>
                    <a:lstStyle/>
                    <a:p>
                      <a:pPr algn="ctr" fontAlgn="b"/>
                      <a:r>
                        <a:rPr lang="en-US" sz="1400" u="none" strike="noStrike">
                          <a:ln>
                            <a:noFill/>
                          </a:ln>
                          <a:solidFill>
                            <a:srgbClr val="00205B"/>
                          </a:solidFill>
                          <a:effectLst/>
                        </a:rPr>
                        <a:t>55413</a:t>
                      </a:r>
                      <a:endParaRPr lang="en-US" sz="1400" b="0" i="0" u="none" strike="noStrike">
                        <a:ln>
                          <a:noFill/>
                        </a:ln>
                        <a:solidFill>
                          <a:srgbClr val="00205B"/>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78454520"/>
                  </a:ext>
                </a:extLst>
              </a:tr>
            </a:tbl>
          </a:graphicData>
        </a:graphic>
      </p:graphicFrame>
      <p:sp>
        <p:nvSpPr>
          <p:cNvPr id="11" name="TextBox 10">
            <a:extLst>
              <a:ext uri="{FF2B5EF4-FFF2-40B4-BE49-F238E27FC236}">
                <a16:creationId xmlns:a16="http://schemas.microsoft.com/office/drawing/2014/main" id="{D0E1C01C-84D3-4E52-8295-8CD4034F8C29}"/>
              </a:ext>
            </a:extLst>
          </p:cNvPr>
          <p:cNvSpPr txBox="1"/>
          <p:nvPr/>
        </p:nvSpPr>
        <p:spPr>
          <a:xfrm>
            <a:off x="641215" y="2330319"/>
            <a:ext cx="7524295" cy="600164"/>
          </a:xfrm>
          <a:prstGeom prst="rect">
            <a:avLst/>
          </a:prstGeom>
          <a:noFill/>
          <a:ln w="19050">
            <a:solidFill>
              <a:srgbClr val="00205B"/>
            </a:solidFill>
          </a:ln>
        </p:spPr>
        <p:txBody>
          <a:bodyPr wrap="square" rtlCol="0">
            <a:spAutoFit/>
          </a:bodyPr>
          <a:lstStyle/>
          <a:p>
            <a:r>
              <a:rPr lang="en-US" sz="1100" b="1">
                <a:solidFill>
                  <a:srgbClr val="00205B"/>
                </a:solidFill>
                <a:latin typeface="+mj-lt"/>
              </a:rPr>
              <a:t>Important Note: </a:t>
            </a:r>
            <a:r>
              <a:rPr lang="en-US" sz="1100">
                <a:solidFill>
                  <a:srgbClr val="00205B"/>
                </a:solidFill>
              </a:rPr>
              <a:t>If DHS identifies you with an UMPI, you should enroll with UCare and the clearinghouse using your UMPI. If DHS identifies you with an NPI, you should enroll with UCare and the clearinghouse using your NPI. </a:t>
            </a:r>
            <a:endParaRPr lang="en-US" sz="1100">
              <a:solidFill>
                <a:srgbClr val="00205B"/>
              </a:solidFill>
              <a:latin typeface="+mj-lt"/>
            </a:endParaRPr>
          </a:p>
        </p:txBody>
      </p:sp>
    </p:spTree>
    <p:extLst>
      <p:ext uri="{BB962C8B-B14F-4D97-AF65-F5344CB8AC3E}">
        <p14:creationId xmlns:p14="http://schemas.microsoft.com/office/powerpoint/2010/main" val="3832655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90A98-A1E1-4AE4-8553-FC22624CB378}"/>
              </a:ext>
            </a:extLst>
          </p:cNvPr>
          <p:cNvSpPr>
            <a:spLocks noGrp="1"/>
          </p:cNvSpPr>
          <p:nvPr>
            <p:ph type="title"/>
          </p:nvPr>
        </p:nvSpPr>
        <p:spPr/>
        <p:txBody>
          <a:bodyPr/>
          <a:lstStyle/>
          <a:p>
            <a:r>
              <a:rPr lang="en-US"/>
              <a:t>UCare Provider Portal</a:t>
            </a:r>
          </a:p>
        </p:txBody>
      </p:sp>
      <p:sp>
        <p:nvSpPr>
          <p:cNvPr id="6" name="Content Placeholder 5">
            <a:extLst>
              <a:ext uri="{FF2B5EF4-FFF2-40B4-BE49-F238E27FC236}">
                <a16:creationId xmlns:a16="http://schemas.microsoft.com/office/drawing/2014/main" id="{3ED43F86-5539-4650-8834-FD5B84D55302}"/>
              </a:ext>
            </a:extLst>
          </p:cNvPr>
          <p:cNvSpPr>
            <a:spLocks noGrp="1"/>
          </p:cNvSpPr>
          <p:nvPr>
            <p:ph idx="1"/>
          </p:nvPr>
        </p:nvSpPr>
        <p:spPr>
          <a:xfrm>
            <a:off x="363102" y="1487932"/>
            <a:ext cx="8080522" cy="4652808"/>
          </a:xfrm>
        </p:spPr>
        <p:txBody>
          <a:bodyPr vert="horz" lIns="137160" tIns="45720" rIns="91440" bIns="45720" rtlCol="0" anchor="t">
            <a:noAutofit/>
          </a:bodyPr>
          <a:lstStyle/>
          <a:p>
            <a:pPr marL="233045" indent="-233045">
              <a:lnSpc>
                <a:spcPct val="150000"/>
              </a:lnSpc>
              <a:buClr>
                <a:srgbClr val="307FE2"/>
              </a:buClr>
            </a:pPr>
            <a:r>
              <a:rPr lang="en-US" sz="1600">
                <a:solidFill>
                  <a:srgbClr val="307FE2"/>
                </a:solidFill>
                <a:latin typeface="Verdana"/>
                <a:ea typeface="Verdana"/>
              </a:rPr>
              <a:t>Once contracted, your organization’s designated portal administrator must register for the </a:t>
            </a:r>
            <a:r>
              <a:rPr lang="en-US" sz="1600">
                <a:solidFill>
                  <a:srgbClr val="00205B"/>
                </a:solidFill>
                <a:latin typeface="Verdana"/>
                <a:ea typeface="Verdana"/>
              </a:rPr>
              <a:t>UCare Provider Portal. </a:t>
            </a:r>
          </a:p>
          <a:p>
            <a:pPr marL="677545" lvl="1" indent="-285750">
              <a:lnSpc>
                <a:spcPct val="100000"/>
              </a:lnSpc>
              <a:buClr>
                <a:srgbClr val="707371"/>
              </a:buClr>
              <a:buFont typeface="Verdana" panose="020B0604030504040204" pitchFamily="34" charset="0"/>
              <a:buChar char="−"/>
            </a:pPr>
            <a:r>
              <a:rPr lang="en-US">
                <a:solidFill>
                  <a:srgbClr val="707371"/>
                </a:solidFill>
                <a:latin typeface="Verdana"/>
                <a:ea typeface="Verdana"/>
              </a:rPr>
              <a:t>The Provider Portal is a secure website that allows your organization to access information needed to work with UCare members.</a:t>
            </a:r>
            <a:endParaRPr lang="en-US" sz="800">
              <a:solidFill>
                <a:srgbClr val="707371"/>
              </a:solidFill>
              <a:latin typeface="Verdana"/>
              <a:ea typeface="Verdana"/>
            </a:endParaRPr>
          </a:p>
          <a:p>
            <a:pPr marL="677545" lvl="1" indent="-285750">
              <a:lnSpc>
                <a:spcPct val="100000"/>
              </a:lnSpc>
              <a:buClr>
                <a:srgbClr val="707371"/>
              </a:buClr>
              <a:buFont typeface="Verdana" panose="020B0604030504040204" pitchFamily="34" charset="0"/>
              <a:buChar char="−"/>
            </a:pPr>
            <a:r>
              <a:rPr lang="en-US">
                <a:solidFill>
                  <a:srgbClr val="707371"/>
                </a:solidFill>
                <a:latin typeface="Verdana"/>
                <a:ea typeface="Verdana"/>
              </a:rPr>
              <a:t>You can view claims, EOPs and authorizations, verify member eligibility and secure email with our Provider Assistance Center.</a:t>
            </a:r>
          </a:p>
          <a:p>
            <a:pPr marL="677545" lvl="1" indent="-285750">
              <a:lnSpc>
                <a:spcPct val="100000"/>
              </a:lnSpc>
              <a:buClr>
                <a:srgbClr val="707371"/>
              </a:buClr>
              <a:buFont typeface="Verdana" panose="020B0604030504040204" pitchFamily="34" charset="0"/>
              <a:buChar char="−"/>
            </a:pPr>
            <a:r>
              <a:rPr lang="en-US">
                <a:solidFill>
                  <a:srgbClr val="707371"/>
                </a:solidFill>
                <a:latin typeface="Verdana"/>
                <a:ea typeface="Verdana"/>
              </a:rPr>
              <a:t>You will be notified within 30 business days via email when the registration process is complete.</a:t>
            </a:r>
          </a:p>
          <a:p>
            <a:pPr marL="677545" lvl="1" indent="-285750">
              <a:lnSpc>
                <a:spcPct val="100000"/>
              </a:lnSpc>
              <a:buClr>
                <a:srgbClr val="707371"/>
              </a:buClr>
              <a:buFont typeface="Verdana" panose="020B0604030504040204" pitchFamily="34" charset="0"/>
              <a:buChar char="−"/>
            </a:pPr>
            <a:r>
              <a:rPr lang="en-US">
                <a:solidFill>
                  <a:srgbClr val="707371"/>
                </a:solidFill>
                <a:latin typeface="Verdana"/>
                <a:ea typeface="Verdana"/>
              </a:rPr>
              <a:t>The portal administrator has access rights to add, update and remove users within your organization.</a:t>
            </a:r>
            <a:endParaRPr lang="en-US" sz="800">
              <a:solidFill>
                <a:srgbClr val="707371"/>
              </a:solidFill>
              <a:latin typeface="Verdana"/>
              <a:ea typeface="Verdana"/>
            </a:endParaRPr>
          </a:p>
          <a:p>
            <a:pPr marL="677545" lvl="1" indent="-285750">
              <a:lnSpc>
                <a:spcPct val="100000"/>
              </a:lnSpc>
              <a:buClr>
                <a:srgbClr val="707371"/>
              </a:buClr>
              <a:buFont typeface="Verdana" panose="020B0604030504040204" pitchFamily="34" charset="0"/>
              <a:buChar char="−"/>
            </a:pPr>
            <a:r>
              <a:rPr lang="en-US">
                <a:solidFill>
                  <a:srgbClr val="707371"/>
                </a:solidFill>
                <a:latin typeface="Verdana"/>
                <a:ea typeface="Verdana"/>
              </a:rPr>
              <a:t>The administrator must be an employee of the organization.</a:t>
            </a:r>
          </a:p>
          <a:p>
            <a:pPr marL="677545" lvl="1" indent="-285750">
              <a:lnSpc>
                <a:spcPct val="100000"/>
              </a:lnSpc>
              <a:buClr>
                <a:srgbClr val="707371"/>
              </a:buClr>
              <a:buFont typeface="Verdana" panose="020B0604030504040204" pitchFamily="34" charset="0"/>
              <a:buChar char="−"/>
            </a:pPr>
            <a:r>
              <a:rPr lang="en-US">
                <a:solidFill>
                  <a:srgbClr val="707371"/>
                </a:solidFill>
                <a:latin typeface="Verdana"/>
                <a:ea typeface="Verdana"/>
              </a:rPr>
              <a:t>Third-party billers cannot be the administrator on an account but can be added as a user by the administrator.</a:t>
            </a:r>
          </a:p>
          <a:p>
            <a:pPr marL="677545" lvl="1" indent="-285750">
              <a:lnSpc>
                <a:spcPct val="100000"/>
              </a:lnSpc>
              <a:buClr>
                <a:srgbClr val="707371"/>
              </a:buClr>
              <a:buFont typeface="Verdana" panose="020B0604030504040204" pitchFamily="34" charset="0"/>
              <a:buChar char="−"/>
            </a:pPr>
            <a:endParaRPr lang="en-US" sz="800">
              <a:solidFill>
                <a:srgbClr val="707371"/>
              </a:solidFill>
              <a:latin typeface="Verdana"/>
              <a:ea typeface="Verdana"/>
            </a:endParaRPr>
          </a:p>
          <a:p>
            <a:pPr marL="677545" lvl="1" indent="-285750">
              <a:lnSpc>
                <a:spcPct val="100000"/>
              </a:lnSpc>
              <a:buClr>
                <a:srgbClr val="707371"/>
              </a:buClr>
              <a:buFont typeface="Verdana" panose="020B0604030504040204" pitchFamily="34" charset="0"/>
              <a:buChar char="−"/>
            </a:pPr>
            <a:endParaRPr lang="en-US" sz="800">
              <a:solidFill>
                <a:srgbClr val="707371"/>
              </a:solidFill>
              <a:latin typeface="Verdana"/>
              <a:ea typeface="Verdana"/>
            </a:endParaRPr>
          </a:p>
          <a:p>
            <a:pPr marL="233045" indent="-233045">
              <a:lnSpc>
                <a:spcPct val="150000"/>
              </a:lnSpc>
              <a:buClr>
                <a:schemeClr val="accent5"/>
              </a:buClr>
            </a:pPr>
            <a:endParaRPr lang="en-US" sz="1600">
              <a:solidFill>
                <a:srgbClr val="707371"/>
              </a:solidFill>
            </a:endParaRPr>
          </a:p>
          <a:p>
            <a:pPr marL="342900" lvl="1" indent="0">
              <a:buClr>
                <a:srgbClr val="307FE2"/>
              </a:buClr>
              <a:buNone/>
            </a:pPr>
            <a:endParaRPr lang="en-US">
              <a:solidFill>
                <a:srgbClr val="307FE2"/>
              </a:solidFill>
              <a:latin typeface="Verdana"/>
              <a:ea typeface="Verdana"/>
            </a:endParaRPr>
          </a:p>
          <a:p>
            <a:pPr marL="0" indent="0">
              <a:buClr>
                <a:srgbClr val="307FE2"/>
              </a:buClr>
              <a:buNone/>
            </a:pPr>
            <a:endParaRPr lang="en-US" sz="1800">
              <a:solidFill>
                <a:srgbClr val="307FE2"/>
              </a:solidFill>
            </a:endParaRPr>
          </a:p>
        </p:txBody>
      </p:sp>
      <p:sp>
        <p:nvSpPr>
          <p:cNvPr id="3" name="Slide Number Placeholder 2">
            <a:extLst>
              <a:ext uri="{FF2B5EF4-FFF2-40B4-BE49-F238E27FC236}">
                <a16:creationId xmlns:a16="http://schemas.microsoft.com/office/drawing/2014/main" id="{40702ED4-7E02-498C-B7CA-16704F80260D}"/>
              </a:ext>
            </a:extLst>
          </p:cNvPr>
          <p:cNvSpPr>
            <a:spLocks noGrp="1"/>
          </p:cNvSpPr>
          <p:nvPr>
            <p:ph type="sldNum" sz="quarter" idx="12"/>
          </p:nvPr>
        </p:nvSpPr>
        <p:spPr/>
        <p:txBody>
          <a:bodyPr/>
          <a:lstStyle/>
          <a:p>
            <a:fld id="{1FC4B0FD-5F77-433D-950B-A15A779E50E4}" type="slidenum">
              <a:rPr lang="en-US" smtClean="0"/>
              <a:pPr/>
              <a:t>35</a:t>
            </a:fld>
            <a:endParaRPr lang="en-US"/>
          </a:p>
        </p:txBody>
      </p:sp>
      <p:sp>
        <p:nvSpPr>
          <p:cNvPr id="4" name="TextBox 3">
            <a:extLst>
              <a:ext uri="{FF2B5EF4-FFF2-40B4-BE49-F238E27FC236}">
                <a16:creationId xmlns:a16="http://schemas.microsoft.com/office/drawing/2014/main" id="{800E3D7B-7180-4D47-9001-8BD2E3F69FB5}"/>
              </a:ext>
            </a:extLst>
          </p:cNvPr>
          <p:cNvSpPr txBox="1"/>
          <p:nvPr/>
        </p:nvSpPr>
        <p:spPr>
          <a:xfrm>
            <a:off x="539496" y="6371265"/>
            <a:ext cx="4957892" cy="553998"/>
          </a:xfrm>
          <a:prstGeom prst="rect">
            <a:avLst/>
          </a:prstGeom>
          <a:noFill/>
        </p:spPr>
        <p:txBody>
          <a:bodyPr wrap="square" rtlCol="0">
            <a:spAutoFit/>
          </a:bodyPr>
          <a:lstStyle/>
          <a:p>
            <a:r>
              <a:rPr lang="pt-BR" sz="1600" u="sng">
                <a:solidFill>
                  <a:schemeClr val="bg1"/>
                </a:solidFill>
                <a:hlinkClick r:id="rId3">
                  <a:extLst>
                    <a:ext uri="{A12FA001-AC4F-418D-AE19-62706E023703}">
                      <ahyp:hlinkClr xmlns:ahyp="http://schemas.microsoft.com/office/drawing/2018/hyperlinkcolor" val="tx"/>
                    </a:ext>
                  </a:extLst>
                </a:hlinkClick>
              </a:rPr>
              <a:t>Provider Portal Quick Reference Guide </a:t>
            </a:r>
            <a:r>
              <a:rPr lang="pt-BR" sz="1600">
                <a:solidFill>
                  <a:schemeClr val="bg1"/>
                </a:solidFill>
                <a:hlinkClick r:id="rId3">
                  <a:extLst>
                    <a:ext uri="{A12FA001-AC4F-418D-AE19-62706E023703}">
                      <ahyp:hlinkClr xmlns:ahyp="http://schemas.microsoft.com/office/drawing/2018/hyperlinkcolor" val="tx"/>
                    </a:ext>
                  </a:extLst>
                </a:hlinkClick>
              </a:rPr>
              <a:t>(PDF)</a:t>
            </a:r>
            <a:endParaRPr lang="en-US" sz="1600">
              <a:solidFill>
                <a:schemeClr val="bg1"/>
              </a:solidFill>
            </a:endParaRPr>
          </a:p>
          <a:p>
            <a:endParaRPr lang="en-US" sz="1400"/>
          </a:p>
        </p:txBody>
      </p:sp>
    </p:spTree>
    <p:extLst>
      <p:ext uri="{BB962C8B-B14F-4D97-AF65-F5344CB8AC3E}">
        <p14:creationId xmlns:p14="http://schemas.microsoft.com/office/powerpoint/2010/main" val="352930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90A98-A1E1-4AE4-8553-FC22624CB378}"/>
              </a:ext>
            </a:extLst>
          </p:cNvPr>
          <p:cNvSpPr>
            <a:spLocks noGrp="1"/>
          </p:cNvSpPr>
          <p:nvPr>
            <p:ph type="title"/>
          </p:nvPr>
        </p:nvSpPr>
        <p:spPr/>
        <p:txBody>
          <a:bodyPr/>
          <a:lstStyle/>
          <a:p>
            <a:r>
              <a:rPr lang="en-US"/>
              <a:t>Payment and Remittance Selections</a:t>
            </a:r>
          </a:p>
        </p:txBody>
      </p:sp>
      <p:sp>
        <p:nvSpPr>
          <p:cNvPr id="6" name="Content Placeholder 5">
            <a:extLst>
              <a:ext uri="{FF2B5EF4-FFF2-40B4-BE49-F238E27FC236}">
                <a16:creationId xmlns:a16="http://schemas.microsoft.com/office/drawing/2014/main" id="{3ED43F86-5539-4650-8834-FD5B84D55302}"/>
              </a:ext>
            </a:extLst>
          </p:cNvPr>
          <p:cNvSpPr>
            <a:spLocks noGrp="1"/>
          </p:cNvSpPr>
          <p:nvPr>
            <p:ph idx="1"/>
          </p:nvPr>
        </p:nvSpPr>
        <p:spPr>
          <a:xfrm>
            <a:off x="539496" y="1487932"/>
            <a:ext cx="8255182" cy="4738207"/>
          </a:xfrm>
        </p:spPr>
        <p:txBody>
          <a:bodyPr vert="horz" lIns="137160" tIns="45720" rIns="91440" bIns="45720" rtlCol="0" anchor="t">
            <a:noAutofit/>
          </a:bodyPr>
          <a:lstStyle/>
          <a:p>
            <a:pPr>
              <a:lnSpc>
                <a:spcPct val="100000"/>
              </a:lnSpc>
              <a:spcAft>
                <a:spcPts val="0"/>
              </a:spcAft>
              <a:buClr>
                <a:srgbClr val="307FE2"/>
              </a:buClr>
            </a:pPr>
            <a:r>
              <a:rPr lang="en-US" sz="1600">
                <a:solidFill>
                  <a:srgbClr val="307FE2"/>
                </a:solidFill>
                <a:latin typeface="Verdana"/>
                <a:ea typeface="Verdana"/>
              </a:rPr>
              <a:t>Within the UCare Provider Portal you can request electronic payment and remittance by completing and submitting the Provider Payment and Remittance Request Form.</a:t>
            </a:r>
          </a:p>
          <a:p>
            <a:pPr marL="0" indent="0">
              <a:lnSpc>
                <a:spcPct val="100000"/>
              </a:lnSpc>
              <a:spcAft>
                <a:spcPts val="0"/>
              </a:spcAft>
              <a:buClr>
                <a:schemeClr val="accent5"/>
              </a:buClr>
              <a:buNone/>
            </a:pPr>
            <a:endParaRPr lang="en-US" sz="1600">
              <a:solidFill>
                <a:srgbClr val="307FE2"/>
              </a:solidFill>
              <a:latin typeface="Verdana"/>
              <a:ea typeface="Verdana"/>
            </a:endParaRPr>
          </a:p>
          <a:p>
            <a:pPr marL="677862" lvl="1" indent="-285750">
              <a:lnSpc>
                <a:spcPct val="150000"/>
              </a:lnSpc>
              <a:buClr>
                <a:srgbClr val="707371"/>
              </a:buClr>
              <a:buFont typeface="Verdana" panose="020B0604030504040204" pitchFamily="34" charset="0"/>
              <a:buChar char="−"/>
            </a:pPr>
            <a:r>
              <a:rPr lang="en-US">
                <a:solidFill>
                  <a:srgbClr val="707371"/>
                </a:solidFill>
                <a:latin typeface="Verdana"/>
                <a:ea typeface="Verdana"/>
              </a:rPr>
              <a:t>You will be notified via email when the process is complete.</a:t>
            </a:r>
          </a:p>
          <a:p>
            <a:pPr marL="677862" lvl="1" indent="-285750">
              <a:lnSpc>
                <a:spcPct val="150000"/>
              </a:lnSpc>
              <a:buClr>
                <a:srgbClr val="707371"/>
              </a:buClr>
              <a:buFont typeface="Verdana" panose="020B0604030504040204" pitchFamily="34" charset="0"/>
              <a:buChar char="−"/>
            </a:pPr>
            <a:r>
              <a:rPr lang="en-US">
                <a:solidFill>
                  <a:srgbClr val="707371"/>
                </a:solidFill>
                <a:latin typeface="Verdana"/>
                <a:ea typeface="Verdana"/>
              </a:rPr>
              <a:t>If no selections are made, paper checks and electronic provider portal remittances are issued.</a:t>
            </a:r>
          </a:p>
          <a:p>
            <a:pPr marL="677862" lvl="1" indent="-285750">
              <a:lnSpc>
                <a:spcPct val="100000"/>
              </a:lnSpc>
              <a:buClr>
                <a:srgbClr val="707371"/>
              </a:buClr>
              <a:buFont typeface="Verdana" panose="020B0604030504040204" pitchFamily="34" charset="0"/>
              <a:buChar char="−"/>
            </a:pPr>
            <a:r>
              <a:rPr lang="en-US">
                <a:solidFill>
                  <a:srgbClr val="707371"/>
                </a:solidFill>
                <a:latin typeface="Verdana"/>
                <a:ea typeface="Verdana"/>
              </a:rPr>
              <a:t>If you have a Tax ID change, a new Payment and Remittance Request form needs to be completed when electronic payment is preferred.</a:t>
            </a:r>
          </a:p>
          <a:p>
            <a:pPr marL="1022350" lvl="2" indent="-285750">
              <a:lnSpc>
                <a:spcPct val="100000"/>
              </a:lnSpc>
              <a:buClr>
                <a:srgbClr val="307FE2"/>
              </a:buClr>
            </a:pPr>
            <a:r>
              <a:rPr lang="en-US" sz="1200">
                <a:solidFill>
                  <a:srgbClr val="307FE2"/>
                </a:solidFill>
                <a:latin typeface="Verdana"/>
                <a:ea typeface="Verdana"/>
              </a:rPr>
              <a:t>If a new form is not submitted, the default is paper checks and electronic provider portal remittances</a:t>
            </a:r>
            <a:endParaRPr lang="en-US" sz="1200">
              <a:solidFill>
                <a:srgbClr val="307FE2"/>
              </a:solidFill>
            </a:endParaRPr>
          </a:p>
          <a:p>
            <a:pPr marL="677862" lvl="1" indent="-285750">
              <a:lnSpc>
                <a:spcPct val="150000"/>
              </a:lnSpc>
              <a:buClr>
                <a:srgbClr val="707371"/>
              </a:buClr>
              <a:buFont typeface="Verdana" panose="020B0604030504040204" pitchFamily="34" charset="0"/>
              <a:buChar char="−"/>
              <a:defRPr/>
            </a:pPr>
            <a:r>
              <a:rPr lang="en-US">
                <a:solidFill>
                  <a:srgbClr val="707371"/>
                </a:solidFill>
                <a:latin typeface="Verdana"/>
                <a:ea typeface="Verdana"/>
              </a:rPr>
              <a:t>If you have questions, email </a:t>
            </a:r>
            <a:r>
              <a:rPr lang="en-US">
                <a:solidFill>
                  <a:srgbClr val="00205B"/>
                </a:solidFill>
                <a:latin typeface="Verdana"/>
                <a:ea typeface="Verdana"/>
                <a:hlinkClick r:id="rId3">
                  <a:extLst>
                    <a:ext uri="{A12FA001-AC4F-418D-AE19-62706E023703}">
                      <ahyp:hlinkClr xmlns:ahyp="http://schemas.microsoft.com/office/drawing/2018/hyperlinkcolor" val="tx"/>
                    </a:ext>
                  </a:extLst>
                </a:hlinkClick>
              </a:rPr>
              <a:t>EFT835@ucare.org</a:t>
            </a:r>
            <a:r>
              <a:rPr lang="en-US">
                <a:solidFill>
                  <a:srgbClr val="00205B"/>
                </a:solidFill>
                <a:latin typeface="Verdana"/>
                <a:ea typeface="Verdana"/>
              </a:rPr>
              <a:t>.</a:t>
            </a:r>
          </a:p>
          <a:p>
            <a:pPr marL="392112" lvl="1" indent="0">
              <a:lnSpc>
                <a:spcPct val="150000"/>
              </a:lnSpc>
              <a:buClr>
                <a:srgbClr val="707371"/>
              </a:buClr>
              <a:buNone/>
              <a:defRPr/>
            </a:pPr>
            <a:endParaRPr lang="en-US">
              <a:solidFill>
                <a:srgbClr val="00205B"/>
              </a:solidFill>
              <a:latin typeface="Verdana"/>
              <a:ea typeface="Verdana"/>
            </a:endParaRPr>
          </a:p>
          <a:p>
            <a:pPr marL="687070" lvl="2" indent="0">
              <a:lnSpc>
                <a:spcPct val="100000"/>
              </a:lnSpc>
              <a:spcAft>
                <a:spcPts val="0"/>
              </a:spcAft>
              <a:buClr>
                <a:srgbClr val="00205B"/>
              </a:buClr>
              <a:buNone/>
              <a:defRPr/>
            </a:pPr>
            <a:endParaRPr lang="en-US">
              <a:solidFill>
                <a:srgbClr val="00205B"/>
              </a:solidFill>
            </a:endParaRPr>
          </a:p>
        </p:txBody>
      </p:sp>
      <p:sp>
        <p:nvSpPr>
          <p:cNvPr id="3" name="Slide Number Placeholder 2">
            <a:extLst>
              <a:ext uri="{FF2B5EF4-FFF2-40B4-BE49-F238E27FC236}">
                <a16:creationId xmlns:a16="http://schemas.microsoft.com/office/drawing/2014/main" id="{40702ED4-7E02-498C-B7CA-16704F80260D}"/>
              </a:ext>
            </a:extLst>
          </p:cNvPr>
          <p:cNvSpPr>
            <a:spLocks noGrp="1"/>
          </p:cNvSpPr>
          <p:nvPr>
            <p:ph type="sldNum" sz="quarter" idx="12"/>
          </p:nvPr>
        </p:nvSpPr>
        <p:spPr/>
        <p:txBody>
          <a:bodyPr/>
          <a:lstStyle/>
          <a:p>
            <a:fld id="{1FC4B0FD-5F77-433D-950B-A15A779E50E4}" type="slidenum">
              <a:rPr lang="en-US" smtClean="0"/>
              <a:pPr/>
              <a:t>36</a:t>
            </a:fld>
            <a:endParaRPr lang="en-US"/>
          </a:p>
        </p:txBody>
      </p:sp>
      <p:sp>
        <p:nvSpPr>
          <p:cNvPr id="4" name="TextBox 3">
            <a:extLst>
              <a:ext uri="{FF2B5EF4-FFF2-40B4-BE49-F238E27FC236}">
                <a16:creationId xmlns:a16="http://schemas.microsoft.com/office/drawing/2014/main" id="{E0D2471C-C4B6-41E8-9381-5DA519C69847}"/>
              </a:ext>
            </a:extLst>
          </p:cNvPr>
          <p:cNvSpPr txBox="1"/>
          <p:nvPr/>
        </p:nvSpPr>
        <p:spPr>
          <a:xfrm>
            <a:off x="411060" y="6423854"/>
            <a:ext cx="6333688" cy="338554"/>
          </a:xfrm>
          <a:prstGeom prst="rect">
            <a:avLst/>
          </a:prstGeom>
          <a:noFill/>
        </p:spPr>
        <p:txBody>
          <a:bodyPr wrap="square" lIns="91440" tIns="45720" rIns="91440" bIns="45720" rtlCol="0" anchor="t">
            <a:spAutoFit/>
          </a:bodyPr>
          <a:lstStyle/>
          <a:p>
            <a:r>
              <a:rPr lang="en-US" sz="1600">
                <a:solidFill>
                  <a:srgbClr val="FFFFFF"/>
                </a:solidFill>
                <a:hlinkClick r:id="rId4">
                  <a:extLst>
                    <a:ext uri="{A12FA001-AC4F-418D-AE19-62706E023703}">
                      <ahyp:hlinkClr xmlns:ahyp="http://schemas.microsoft.com/office/drawing/2018/hyperlinkcolor" val="tx"/>
                    </a:ext>
                  </a:extLst>
                </a:hlinkClick>
              </a:rPr>
              <a:t>Click here to access the Provider Portal Login Page</a:t>
            </a:r>
          </a:p>
        </p:txBody>
      </p:sp>
    </p:spTree>
    <p:extLst>
      <p:ext uri="{BB962C8B-B14F-4D97-AF65-F5344CB8AC3E}">
        <p14:creationId xmlns:p14="http://schemas.microsoft.com/office/powerpoint/2010/main" val="1809935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5A99-9510-4A24-92BC-2E21E153D555}"/>
              </a:ext>
            </a:extLst>
          </p:cNvPr>
          <p:cNvSpPr>
            <a:spLocks noGrp="1"/>
          </p:cNvSpPr>
          <p:nvPr>
            <p:ph type="title"/>
          </p:nvPr>
        </p:nvSpPr>
        <p:spPr/>
        <p:txBody>
          <a:bodyPr/>
          <a:lstStyle/>
          <a:p>
            <a:r>
              <a:rPr lang="en-US"/>
              <a:t>UCare’s Provider Website</a:t>
            </a:r>
          </a:p>
        </p:txBody>
      </p:sp>
      <p:sp>
        <p:nvSpPr>
          <p:cNvPr id="3" name="Content Placeholder 2">
            <a:extLst>
              <a:ext uri="{FF2B5EF4-FFF2-40B4-BE49-F238E27FC236}">
                <a16:creationId xmlns:a16="http://schemas.microsoft.com/office/drawing/2014/main" id="{9DF58105-95E1-473D-9716-25A22A213BAB}"/>
              </a:ext>
            </a:extLst>
          </p:cNvPr>
          <p:cNvSpPr>
            <a:spLocks noGrp="1"/>
          </p:cNvSpPr>
          <p:nvPr>
            <p:ph idx="1"/>
          </p:nvPr>
        </p:nvSpPr>
        <p:spPr>
          <a:xfrm>
            <a:off x="190974" y="1487932"/>
            <a:ext cx="7702637" cy="4131643"/>
          </a:xfrm>
        </p:spPr>
        <p:txBody>
          <a:bodyPr/>
          <a:lstStyle/>
          <a:p>
            <a:pPr lvl="1">
              <a:lnSpc>
                <a:spcPct val="100000"/>
              </a:lnSpc>
              <a:spcAft>
                <a:spcPts val="600"/>
              </a:spcAft>
              <a:buClr>
                <a:srgbClr val="307FE2"/>
              </a:buClr>
              <a:buFont typeface="Arial" panose="020B0604020202020204" pitchFamily="34" charset="0"/>
              <a:buChar char="•"/>
              <a:defRPr/>
            </a:pPr>
            <a:r>
              <a:rPr lang="en-US" sz="1600">
                <a:solidFill>
                  <a:srgbClr val="307FE2"/>
                </a:solidFill>
              </a:rPr>
              <a:t>Visit </a:t>
            </a:r>
            <a:r>
              <a:rPr lang="en-US" sz="1600" err="1">
                <a:solidFill>
                  <a:srgbClr val="00205B"/>
                </a:solidFill>
                <a:hlinkClick r:id="rId2">
                  <a:extLst>
                    <a:ext uri="{A12FA001-AC4F-418D-AE19-62706E023703}">
                      <ahyp:hlinkClr xmlns:ahyp="http://schemas.microsoft.com/office/drawing/2018/hyperlinkcolor" val="tx"/>
                    </a:ext>
                  </a:extLst>
                </a:hlinkClick>
              </a:rPr>
              <a:t>UCare’s</a:t>
            </a:r>
            <a:r>
              <a:rPr lang="en-US" sz="1600">
                <a:solidFill>
                  <a:srgbClr val="00205B"/>
                </a:solidFill>
                <a:hlinkClick r:id="rId2">
                  <a:extLst>
                    <a:ext uri="{A12FA001-AC4F-418D-AE19-62706E023703}">
                      <ahyp:hlinkClr xmlns:ahyp="http://schemas.microsoft.com/office/drawing/2018/hyperlinkcolor" val="tx"/>
                    </a:ext>
                  </a:extLst>
                </a:hlinkClick>
              </a:rPr>
              <a:t> Provider Website</a:t>
            </a:r>
            <a:r>
              <a:rPr lang="en-US" sz="1600">
                <a:solidFill>
                  <a:srgbClr val="307FE2"/>
                </a:solidFill>
              </a:rPr>
              <a:t> to access resources and guidance on how to work with UCare. </a:t>
            </a:r>
          </a:p>
          <a:p>
            <a:pPr lvl="1">
              <a:lnSpc>
                <a:spcPct val="100000"/>
              </a:lnSpc>
              <a:spcAft>
                <a:spcPts val="600"/>
              </a:spcAft>
              <a:buClr>
                <a:srgbClr val="307FE2"/>
              </a:buClr>
              <a:buFont typeface="Arial" panose="020B0604020202020204" pitchFamily="34" charset="0"/>
              <a:buChar char="•"/>
              <a:defRPr/>
            </a:pPr>
            <a:endParaRPr lang="en-US" sz="1600">
              <a:solidFill>
                <a:srgbClr val="307FE2"/>
              </a:solidFill>
            </a:endParaRPr>
          </a:p>
          <a:p>
            <a:pPr lvl="1">
              <a:lnSpc>
                <a:spcPct val="100000"/>
              </a:lnSpc>
              <a:spcAft>
                <a:spcPts val="600"/>
              </a:spcAft>
              <a:buClr>
                <a:srgbClr val="307FE2"/>
              </a:buClr>
              <a:buFont typeface="Arial" panose="020B0604020202020204" pitchFamily="34" charset="0"/>
              <a:buChar char="•"/>
              <a:defRPr/>
            </a:pPr>
            <a:r>
              <a:rPr lang="en-US" sz="1600">
                <a:solidFill>
                  <a:srgbClr val="307FE2"/>
                </a:solidFill>
              </a:rPr>
              <a:t>Bookmark </a:t>
            </a:r>
            <a:r>
              <a:rPr lang="en-US" sz="1600">
                <a:solidFill>
                  <a:srgbClr val="00205B"/>
                </a:solidFill>
                <a:hlinkClick r:id="rId3">
                  <a:extLst>
                    <a:ext uri="{A12FA001-AC4F-418D-AE19-62706E023703}">
                      <ahyp:hlinkClr xmlns:ahyp="http://schemas.microsoft.com/office/drawing/2018/hyperlinkcolor" val="tx"/>
                    </a:ext>
                  </a:extLst>
                </a:hlinkClick>
              </a:rPr>
              <a:t>Working with UCare Quick Reference Guide</a:t>
            </a:r>
            <a:r>
              <a:rPr lang="en-US" sz="1600">
                <a:solidFill>
                  <a:srgbClr val="00205B"/>
                </a:solidFill>
              </a:rPr>
              <a:t> </a:t>
            </a:r>
            <a:r>
              <a:rPr lang="en-US" sz="1600">
                <a:solidFill>
                  <a:srgbClr val="307FE2"/>
                </a:solidFill>
              </a:rPr>
              <a:t>to access information covered in this presentation. </a:t>
            </a:r>
          </a:p>
        </p:txBody>
      </p:sp>
      <p:sp>
        <p:nvSpPr>
          <p:cNvPr id="4" name="Slide Number Placeholder 3">
            <a:extLst>
              <a:ext uri="{FF2B5EF4-FFF2-40B4-BE49-F238E27FC236}">
                <a16:creationId xmlns:a16="http://schemas.microsoft.com/office/drawing/2014/main" id="{0BB67B0F-EDFF-436F-8897-8B5E83088D97}"/>
              </a:ext>
            </a:extLst>
          </p:cNvPr>
          <p:cNvSpPr>
            <a:spLocks noGrp="1"/>
          </p:cNvSpPr>
          <p:nvPr>
            <p:ph type="sldNum" sz="quarter" idx="12"/>
          </p:nvPr>
        </p:nvSpPr>
        <p:spPr/>
        <p:txBody>
          <a:bodyPr/>
          <a:lstStyle/>
          <a:p>
            <a:fld id="{1FC4B0FD-5F77-433D-950B-A15A779E50E4}" type="slidenum">
              <a:rPr lang="en-US" smtClean="0"/>
              <a:pPr/>
              <a:t>37</a:t>
            </a:fld>
            <a:endParaRPr lang="en-US"/>
          </a:p>
        </p:txBody>
      </p:sp>
      <p:sp>
        <p:nvSpPr>
          <p:cNvPr id="5" name="TextBox 4">
            <a:extLst>
              <a:ext uri="{FF2B5EF4-FFF2-40B4-BE49-F238E27FC236}">
                <a16:creationId xmlns:a16="http://schemas.microsoft.com/office/drawing/2014/main" id="{E1744C24-7B99-4FA3-BFEB-2356A03C378F}"/>
              </a:ext>
            </a:extLst>
          </p:cNvPr>
          <p:cNvSpPr txBox="1"/>
          <p:nvPr/>
        </p:nvSpPr>
        <p:spPr>
          <a:xfrm>
            <a:off x="735847" y="6428061"/>
            <a:ext cx="6405182" cy="338554"/>
          </a:xfrm>
          <a:prstGeom prst="rect">
            <a:avLst/>
          </a:prstGeom>
          <a:noFill/>
        </p:spPr>
        <p:txBody>
          <a:bodyPr wrap="square" rtlCol="0">
            <a:spAutoFit/>
          </a:bodyPr>
          <a:lstStyle/>
          <a:p>
            <a:r>
              <a:rPr lang="en-US" sz="1600">
                <a:solidFill>
                  <a:schemeClr val="bg1"/>
                </a:solidFill>
              </a:rPr>
              <a:t>UCare Provider Website URL: www.ucare.org/providers</a:t>
            </a:r>
          </a:p>
        </p:txBody>
      </p:sp>
      <p:pic>
        <p:nvPicPr>
          <p:cNvPr id="8" name="Picture 7">
            <a:extLst>
              <a:ext uri="{FF2B5EF4-FFF2-40B4-BE49-F238E27FC236}">
                <a16:creationId xmlns:a16="http://schemas.microsoft.com/office/drawing/2014/main" id="{1A4ECFB6-C31A-85A5-EECD-2354F2AFCC9C}"/>
              </a:ext>
            </a:extLst>
          </p:cNvPr>
          <p:cNvPicPr>
            <a:picLocks noChangeAspect="1"/>
          </p:cNvPicPr>
          <p:nvPr/>
        </p:nvPicPr>
        <p:blipFill>
          <a:blip r:embed="rId4"/>
          <a:stretch>
            <a:fillRect/>
          </a:stretch>
        </p:blipFill>
        <p:spPr>
          <a:xfrm>
            <a:off x="4571999" y="3300808"/>
            <a:ext cx="3466157" cy="2785374"/>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0794097F-413F-88EE-4E13-E64A0346ACA0}"/>
              </a:ext>
            </a:extLst>
          </p:cNvPr>
          <p:cNvPicPr>
            <a:picLocks noChangeAspect="1"/>
          </p:cNvPicPr>
          <p:nvPr/>
        </p:nvPicPr>
        <p:blipFill>
          <a:blip r:embed="rId5"/>
          <a:stretch>
            <a:fillRect/>
          </a:stretch>
        </p:blipFill>
        <p:spPr>
          <a:xfrm>
            <a:off x="810355" y="3300808"/>
            <a:ext cx="3397082" cy="278467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58498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E3B308-F1C3-4695-93AB-A07AA459DBE4}"/>
              </a:ext>
            </a:extLst>
          </p:cNvPr>
          <p:cNvSpPr>
            <a:spLocks noGrp="1"/>
          </p:cNvSpPr>
          <p:nvPr>
            <p:ph type="title"/>
          </p:nvPr>
        </p:nvSpPr>
        <p:spPr/>
        <p:txBody>
          <a:bodyPr anchor="ctr">
            <a:normAutofit/>
          </a:bodyPr>
          <a:lstStyle/>
          <a:p>
            <a:r>
              <a:rPr lang="en-US"/>
              <a:t>Sign Up for Provider News</a:t>
            </a:r>
          </a:p>
        </p:txBody>
      </p:sp>
      <p:sp>
        <p:nvSpPr>
          <p:cNvPr id="3" name="Slide Number Placeholder 2" hidden="1">
            <a:extLst>
              <a:ext uri="{FF2B5EF4-FFF2-40B4-BE49-F238E27FC236}">
                <a16:creationId xmlns:a16="http://schemas.microsoft.com/office/drawing/2014/main" id="{47B9E11E-BC8A-423C-A1BE-B38F5E8E6C0F}"/>
              </a:ext>
            </a:extLst>
          </p:cNvPr>
          <p:cNvSpPr>
            <a:spLocks noGrp="1"/>
          </p:cNvSpPr>
          <p:nvPr>
            <p:ph type="sldNum" sz="quarter" idx="12"/>
          </p:nvPr>
        </p:nvSpPr>
        <p:spPr/>
        <p:txBody>
          <a:bodyPr/>
          <a:lstStyle/>
          <a:p>
            <a:pPr>
              <a:spcAft>
                <a:spcPts val="600"/>
              </a:spcAft>
            </a:pPr>
            <a:fld id="{1FC4B0FD-5F77-433D-950B-A15A779E50E4}" type="slidenum">
              <a:rPr lang="en-US" smtClean="0"/>
              <a:pPr>
                <a:spcAft>
                  <a:spcPts val="600"/>
                </a:spcAft>
              </a:pPr>
              <a:t>38</a:t>
            </a:fld>
            <a:endParaRPr lang="en-US"/>
          </a:p>
        </p:txBody>
      </p:sp>
      <p:pic>
        <p:nvPicPr>
          <p:cNvPr id="7" name="Picture 9" descr="Graphical user interface, text&#10;&#10;Description automatically generated">
            <a:extLst>
              <a:ext uri="{FF2B5EF4-FFF2-40B4-BE49-F238E27FC236}">
                <a16:creationId xmlns:a16="http://schemas.microsoft.com/office/drawing/2014/main" id="{9E3D61F1-B916-4E1E-857F-1EDEE48BE1A3}"/>
              </a:ext>
            </a:extLst>
          </p:cNvPr>
          <p:cNvPicPr>
            <a:picLocks noChangeAspect="1"/>
          </p:cNvPicPr>
          <p:nvPr/>
        </p:nvPicPr>
        <p:blipFill>
          <a:blip r:embed="rId3"/>
          <a:stretch>
            <a:fillRect/>
          </a:stretch>
        </p:blipFill>
        <p:spPr>
          <a:xfrm>
            <a:off x="1077181" y="2762109"/>
            <a:ext cx="2633200" cy="3404641"/>
          </a:xfrm>
          <a:prstGeom prst="rect">
            <a:avLst/>
          </a:prstGeom>
          <a:effectLst>
            <a:outerShdw blurRad="50800" dist="38100" dir="5400000" algn="t" rotWithShape="0">
              <a:prstClr val="black">
                <a:alpha val="40000"/>
              </a:prstClr>
            </a:outerShdw>
          </a:effectLst>
        </p:spPr>
      </p:pic>
      <p:sp>
        <p:nvSpPr>
          <p:cNvPr id="6" name="TextBox 5">
            <a:hlinkClick r:id="rId4"/>
            <a:extLst>
              <a:ext uri="{FF2B5EF4-FFF2-40B4-BE49-F238E27FC236}">
                <a16:creationId xmlns:a16="http://schemas.microsoft.com/office/drawing/2014/main" id="{701A24FB-4FFD-4C7D-81E2-A7B1CD85EEC4}"/>
              </a:ext>
            </a:extLst>
          </p:cNvPr>
          <p:cNvSpPr txBox="1"/>
          <p:nvPr/>
        </p:nvSpPr>
        <p:spPr>
          <a:xfrm>
            <a:off x="551066" y="1451088"/>
            <a:ext cx="7515753" cy="1477328"/>
          </a:xfrm>
          <a:prstGeom prst="rect">
            <a:avLst/>
          </a:prstGeom>
          <a:noFill/>
        </p:spPr>
        <p:txBody>
          <a:bodyPr wrap="square" lIns="91440" tIns="45720" rIns="91440" bIns="45720" rtlCol="0" anchor="t">
            <a:spAutoFit/>
          </a:bodyPr>
          <a:lstStyle/>
          <a:p>
            <a:pPr>
              <a:spcAft>
                <a:spcPts val="600"/>
              </a:spcAft>
              <a:buClr>
                <a:srgbClr val="3F8CCB"/>
              </a:buClr>
            </a:pPr>
            <a:r>
              <a:rPr lang="en-US" sz="1600">
                <a:solidFill>
                  <a:srgbClr val="00205B"/>
                </a:solidFill>
                <a:hlinkClick r:id="rId5">
                  <a:extLst>
                    <a:ext uri="{A12FA001-AC4F-418D-AE19-62706E023703}">
                      <ahyp:hlinkClr xmlns:ahyp="http://schemas.microsoft.com/office/drawing/2018/hyperlinkcolor" val="tx"/>
                    </a:ext>
                  </a:extLst>
                </a:hlinkClick>
              </a:rPr>
              <a:t>Sign up</a:t>
            </a:r>
            <a:r>
              <a:rPr lang="en-US" sz="1600">
                <a:solidFill>
                  <a:srgbClr val="00205B"/>
                </a:solidFill>
              </a:rPr>
              <a:t> </a:t>
            </a:r>
            <a:r>
              <a:rPr lang="en-US" sz="1600">
                <a:solidFill>
                  <a:srgbClr val="307FE2"/>
                </a:solidFill>
              </a:rPr>
              <a:t>to receive the following important information and more:</a:t>
            </a:r>
          </a:p>
          <a:p>
            <a:pPr marL="285750" indent="-285750">
              <a:spcAft>
                <a:spcPts val="600"/>
              </a:spcAft>
              <a:buClr>
                <a:schemeClr val="accent5"/>
              </a:buClr>
              <a:buFont typeface="Arial" panose="020B0604020202020204" pitchFamily="34" charset="0"/>
              <a:buChar char="•"/>
            </a:pPr>
            <a:r>
              <a:rPr lang="en-US" sz="1400" i="1">
                <a:solidFill>
                  <a:srgbClr val="00205B"/>
                </a:solidFill>
                <a:hlinkClick r:id="rId6">
                  <a:extLst>
                    <a:ext uri="{A12FA001-AC4F-418D-AE19-62706E023703}">
                      <ahyp:hlinkClr xmlns:ahyp="http://schemas.microsoft.com/office/drawing/2018/hyperlinkcolor" val="tx"/>
                    </a:ext>
                  </a:extLst>
                </a:hlinkClick>
              </a:rPr>
              <a:t>Health Lines</a:t>
            </a:r>
            <a:r>
              <a:rPr lang="en-US" sz="1400">
                <a:solidFill>
                  <a:srgbClr val="00205B"/>
                </a:solidFill>
              </a:rPr>
              <a:t>, </a:t>
            </a:r>
            <a:r>
              <a:rPr lang="en-US" sz="1400">
                <a:solidFill>
                  <a:schemeClr val="accent5"/>
                </a:solidFill>
              </a:rPr>
              <a:t>the monthly provider newsletter</a:t>
            </a:r>
            <a:endParaRPr lang="en-US" sz="1400">
              <a:solidFill>
                <a:schemeClr val="accent5"/>
              </a:solidFill>
              <a:ea typeface="Verdana"/>
            </a:endParaRPr>
          </a:p>
          <a:p>
            <a:pPr marL="285750" indent="-285750">
              <a:spcAft>
                <a:spcPts val="600"/>
              </a:spcAft>
              <a:buClr>
                <a:schemeClr val="accent5"/>
              </a:buClr>
              <a:buFont typeface="Arial" panose="020B0604020202020204" pitchFamily="34" charset="0"/>
              <a:buChar char="•"/>
            </a:pPr>
            <a:r>
              <a:rPr lang="en-US" sz="1400">
                <a:solidFill>
                  <a:srgbClr val="00205B"/>
                </a:solidFill>
                <a:hlinkClick r:id="rId6">
                  <a:extLst>
                    <a:ext uri="{A12FA001-AC4F-418D-AE19-62706E023703}">
                      <ahyp:hlinkClr xmlns:ahyp="http://schemas.microsoft.com/office/drawing/2018/hyperlinkcolor" val="tx"/>
                    </a:ext>
                  </a:extLst>
                </a:hlinkClick>
              </a:rPr>
              <a:t>Provider Bulletins</a:t>
            </a:r>
            <a:r>
              <a:rPr lang="en-US" sz="1400">
                <a:solidFill>
                  <a:schemeClr val="accent5"/>
                </a:solidFill>
              </a:rPr>
              <a:t>, in-depth information about policies and news</a:t>
            </a:r>
            <a:endParaRPr lang="en-US" sz="1400">
              <a:solidFill>
                <a:schemeClr val="accent5"/>
              </a:solidFill>
              <a:ea typeface="Verdana"/>
            </a:endParaRPr>
          </a:p>
          <a:p>
            <a:pPr marL="285750" indent="-285750">
              <a:spcAft>
                <a:spcPts val="600"/>
              </a:spcAft>
              <a:buClr>
                <a:schemeClr val="accent5"/>
              </a:buClr>
              <a:buFont typeface="Arial" panose="020B0604020202020204" pitchFamily="34" charset="0"/>
              <a:buChar char="•"/>
            </a:pPr>
            <a:r>
              <a:rPr lang="en-US" sz="1400">
                <a:solidFill>
                  <a:schemeClr val="accent5"/>
                </a:solidFill>
              </a:rPr>
              <a:t>Annual reminders, like the </a:t>
            </a:r>
            <a:r>
              <a:rPr lang="en-US" sz="1400">
                <a:solidFill>
                  <a:srgbClr val="00205B"/>
                </a:solidFill>
                <a:hlinkClick r:id="rId7">
                  <a:extLst>
                    <a:ext uri="{A12FA001-AC4F-418D-AE19-62706E023703}">
                      <ahyp:hlinkClr xmlns:ahyp="http://schemas.microsoft.com/office/drawing/2018/hyperlinkcolor" val="tx"/>
                    </a:ext>
                  </a:extLst>
                </a:hlinkClick>
              </a:rPr>
              <a:t>Critical Business Reminders</a:t>
            </a:r>
            <a:endParaRPr lang="en-US" sz="1400">
              <a:solidFill>
                <a:srgbClr val="00205B"/>
              </a:solidFill>
              <a:ea typeface="Verdana"/>
              <a:hlinkClick r:id="rId7">
                <a:extLst>
                  <a:ext uri="{A12FA001-AC4F-418D-AE19-62706E023703}">
                    <ahyp:hlinkClr xmlns:ahyp="http://schemas.microsoft.com/office/drawing/2018/hyperlinkcolor" val="tx"/>
                  </a:ext>
                </a:extLst>
              </a:hlinkClick>
            </a:endParaRPr>
          </a:p>
          <a:p>
            <a:pPr>
              <a:buClr>
                <a:srgbClr val="3F8CCB"/>
              </a:buClr>
            </a:pPr>
            <a:endParaRPr lang="en-US" sz="1200" u="sng">
              <a:solidFill>
                <a:srgbClr val="3F8CCB"/>
              </a:solidFill>
            </a:endParaRPr>
          </a:p>
        </p:txBody>
      </p:sp>
      <p:pic>
        <p:nvPicPr>
          <p:cNvPr id="8" name="Picture 7">
            <a:extLst>
              <a:ext uri="{FF2B5EF4-FFF2-40B4-BE49-F238E27FC236}">
                <a16:creationId xmlns:a16="http://schemas.microsoft.com/office/drawing/2014/main" id="{5C9AA708-C216-4D7E-A4E0-540B1A6162C5}"/>
              </a:ext>
            </a:extLst>
          </p:cNvPr>
          <p:cNvPicPr>
            <a:picLocks noChangeAspect="1"/>
          </p:cNvPicPr>
          <p:nvPr/>
        </p:nvPicPr>
        <p:blipFill>
          <a:blip r:embed="rId8"/>
          <a:stretch>
            <a:fillRect/>
          </a:stretch>
        </p:blipFill>
        <p:spPr>
          <a:xfrm>
            <a:off x="4572000" y="2754545"/>
            <a:ext cx="2633200" cy="341220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37425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1DB7BF-0508-486B-854B-9D423B3F713C}"/>
              </a:ext>
            </a:extLst>
          </p:cNvPr>
          <p:cNvSpPr>
            <a:spLocks noGrp="1"/>
          </p:cNvSpPr>
          <p:nvPr>
            <p:ph type="title"/>
          </p:nvPr>
        </p:nvSpPr>
        <p:spPr/>
        <p:txBody>
          <a:bodyPr/>
          <a:lstStyle/>
          <a:p>
            <a:r>
              <a:rPr lang="en-US">
                <a:latin typeface="Verdana"/>
                <a:ea typeface="Verdana"/>
              </a:rPr>
              <a:t>New Provider Checklist </a:t>
            </a:r>
            <a:endParaRPr lang="en-US">
              <a:highlight>
                <a:srgbClr val="FFFF00"/>
              </a:highlight>
            </a:endParaRPr>
          </a:p>
        </p:txBody>
      </p:sp>
      <p:graphicFrame>
        <p:nvGraphicFramePr>
          <p:cNvPr id="50" name="Content Placeholder 1">
            <a:extLst>
              <a:ext uri="{FF2B5EF4-FFF2-40B4-BE49-F238E27FC236}">
                <a16:creationId xmlns:a16="http://schemas.microsoft.com/office/drawing/2014/main" id="{CBB8CD74-1257-4F19-8430-EEDAF2050DA1}"/>
              </a:ext>
            </a:extLst>
          </p:cNvPr>
          <p:cNvGraphicFramePr>
            <a:graphicFrameLocks noGrp="1"/>
          </p:cNvGraphicFramePr>
          <p:nvPr>
            <p:ph idx="1"/>
            <p:extLst>
              <p:ext uri="{D42A27DB-BD31-4B8C-83A1-F6EECF244321}">
                <p14:modId xmlns:p14="http://schemas.microsoft.com/office/powerpoint/2010/main" val="1426190648"/>
              </p:ext>
            </p:extLst>
          </p:nvPr>
        </p:nvGraphicFramePr>
        <p:xfrm>
          <a:off x="512496" y="1439640"/>
          <a:ext cx="7751822" cy="3827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0" name="TextBox 809">
            <a:extLst>
              <a:ext uri="{FF2B5EF4-FFF2-40B4-BE49-F238E27FC236}">
                <a16:creationId xmlns:a16="http://schemas.microsoft.com/office/drawing/2014/main" id="{98582489-BC74-4E1C-8996-A22206963F61}"/>
              </a:ext>
            </a:extLst>
          </p:cNvPr>
          <p:cNvSpPr txBox="1"/>
          <p:nvPr/>
        </p:nvSpPr>
        <p:spPr>
          <a:xfrm>
            <a:off x="370733" y="5545955"/>
            <a:ext cx="77217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solidFill>
                <a:srgbClr val="707371"/>
              </a:solidFill>
              <a:ea typeface="Verdana"/>
            </a:endParaRPr>
          </a:p>
        </p:txBody>
      </p:sp>
      <p:sp>
        <p:nvSpPr>
          <p:cNvPr id="1135" name="Rectangle 1134">
            <a:extLst>
              <a:ext uri="{FF2B5EF4-FFF2-40B4-BE49-F238E27FC236}">
                <a16:creationId xmlns:a16="http://schemas.microsoft.com/office/drawing/2014/main" id="{CA0A710E-F5D0-4EAD-8139-B05EFD084115}"/>
              </a:ext>
            </a:extLst>
          </p:cNvPr>
          <p:cNvSpPr/>
          <p:nvPr/>
        </p:nvSpPr>
        <p:spPr>
          <a:xfrm>
            <a:off x="1066479" y="1565103"/>
            <a:ext cx="345201" cy="260819"/>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ea typeface="Verdana"/>
            </a:endParaRPr>
          </a:p>
        </p:txBody>
      </p:sp>
      <p:sp>
        <p:nvSpPr>
          <p:cNvPr id="1172" name="Rectangle 1171">
            <a:extLst>
              <a:ext uri="{FF2B5EF4-FFF2-40B4-BE49-F238E27FC236}">
                <a16:creationId xmlns:a16="http://schemas.microsoft.com/office/drawing/2014/main" id="{AEB7C6AA-F324-44FF-A25B-54A5A0E23B2C}"/>
              </a:ext>
            </a:extLst>
          </p:cNvPr>
          <p:cNvSpPr/>
          <p:nvPr/>
        </p:nvSpPr>
        <p:spPr>
          <a:xfrm>
            <a:off x="1066478" y="2109754"/>
            <a:ext cx="345201" cy="260819"/>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ea typeface="Verdana"/>
            </a:endParaRPr>
          </a:p>
        </p:txBody>
      </p:sp>
      <p:sp>
        <p:nvSpPr>
          <p:cNvPr id="1173" name="Rectangle 1172">
            <a:extLst>
              <a:ext uri="{FF2B5EF4-FFF2-40B4-BE49-F238E27FC236}">
                <a16:creationId xmlns:a16="http://schemas.microsoft.com/office/drawing/2014/main" id="{BFAC06C9-6634-47D7-82F1-EBDE26232913}"/>
              </a:ext>
            </a:extLst>
          </p:cNvPr>
          <p:cNvSpPr/>
          <p:nvPr/>
        </p:nvSpPr>
        <p:spPr>
          <a:xfrm>
            <a:off x="1066477" y="2654404"/>
            <a:ext cx="345201" cy="276161"/>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ea typeface="Verdana"/>
            </a:endParaRPr>
          </a:p>
        </p:txBody>
      </p:sp>
      <p:sp>
        <p:nvSpPr>
          <p:cNvPr id="1226" name="Rectangle 1225">
            <a:extLst>
              <a:ext uri="{FF2B5EF4-FFF2-40B4-BE49-F238E27FC236}">
                <a16:creationId xmlns:a16="http://schemas.microsoft.com/office/drawing/2014/main" id="{847EDD9A-3B05-4A20-A36D-C6337D6352BC}"/>
              </a:ext>
            </a:extLst>
          </p:cNvPr>
          <p:cNvSpPr/>
          <p:nvPr/>
        </p:nvSpPr>
        <p:spPr>
          <a:xfrm>
            <a:off x="1066476" y="3214397"/>
            <a:ext cx="345201" cy="276161"/>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ea typeface="Verdana"/>
            </a:endParaRPr>
          </a:p>
        </p:txBody>
      </p:sp>
      <p:sp>
        <p:nvSpPr>
          <p:cNvPr id="1227" name="Rectangle 1226">
            <a:extLst>
              <a:ext uri="{FF2B5EF4-FFF2-40B4-BE49-F238E27FC236}">
                <a16:creationId xmlns:a16="http://schemas.microsoft.com/office/drawing/2014/main" id="{3D6C9540-FFDB-4852-A2CC-3DC027C8461C}"/>
              </a:ext>
            </a:extLst>
          </p:cNvPr>
          <p:cNvSpPr/>
          <p:nvPr/>
        </p:nvSpPr>
        <p:spPr>
          <a:xfrm>
            <a:off x="1066477" y="3759048"/>
            <a:ext cx="345201" cy="276161"/>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ea typeface="Verdana"/>
            </a:endParaRPr>
          </a:p>
        </p:txBody>
      </p:sp>
      <p:sp>
        <p:nvSpPr>
          <p:cNvPr id="1228" name="Rectangle 1227">
            <a:extLst>
              <a:ext uri="{FF2B5EF4-FFF2-40B4-BE49-F238E27FC236}">
                <a16:creationId xmlns:a16="http://schemas.microsoft.com/office/drawing/2014/main" id="{D4D6E688-CBAE-4975-8B66-7F55B4ACF64B}"/>
              </a:ext>
            </a:extLst>
          </p:cNvPr>
          <p:cNvSpPr/>
          <p:nvPr/>
        </p:nvSpPr>
        <p:spPr>
          <a:xfrm>
            <a:off x="1066477" y="4334384"/>
            <a:ext cx="345201" cy="276161"/>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ea typeface="Verdana"/>
            </a:endParaRPr>
          </a:p>
        </p:txBody>
      </p:sp>
      <p:sp>
        <p:nvSpPr>
          <p:cNvPr id="1229" name="Rectangle 1228">
            <a:extLst>
              <a:ext uri="{FF2B5EF4-FFF2-40B4-BE49-F238E27FC236}">
                <a16:creationId xmlns:a16="http://schemas.microsoft.com/office/drawing/2014/main" id="{F0374B9F-AD00-4F6C-832D-93CA6F641FD0}"/>
              </a:ext>
            </a:extLst>
          </p:cNvPr>
          <p:cNvSpPr/>
          <p:nvPr/>
        </p:nvSpPr>
        <p:spPr>
          <a:xfrm>
            <a:off x="1066476" y="4863692"/>
            <a:ext cx="345201" cy="276161"/>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ea typeface="Verdana"/>
            </a:endParaRPr>
          </a:p>
        </p:txBody>
      </p:sp>
    </p:spTree>
    <p:extLst>
      <p:ext uri="{BB962C8B-B14F-4D97-AF65-F5344CB8AC3E}">
        <p14:creationId xmlns:p14="http://schemas.microsoft.com/office/powerpoint/2010/main" val="345275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E960-B7BA-4754-AAC1-FEEC4E534BE4}"/>
              </a:ext>
            </a:extLst>
          </p:cNvPr>
          <p:cNvSpPr>
            <a:spLocks noGrp="1"/>
          </p:cNvSpPr>
          <p:nvPr>
            <p:ph type="title"/>
          </p:nvPr>
        </p:nvSpPr>
        <p:spPr>
          <a:xfrm>
            <a:off x="548551" y="530774"/>
            <a:ext cx="7585255" cy="957158"/>
          </a:xfrm>
        </p:spPr>
        <p:txBody>
          <a:bodyPr/>
          <a:lstStyle/>
          <a:p>
            <a:r>
              <a:rPr lang="en-US">
                <a:solidFill>
                  <a:srgbClr val="00205B"/>
                </a:solidFill>
                <a:latin typeface="Verdana"/>
                <a:ea typeface="Verdana"/>
              </a:rPr>
              <a:t>Early Intensive Developmental and Behavioral Intervention (EIDBI)</a:t>
            </a:r>
          </a:p>
        </p:txBody>
      </p:sp>
      <p:sp>
        <p:nvSpPr>
          <p:cNvPr id="3" name="Content Placeholder 2">
            <a:extLst>
              <a:ext uri="{FF2B5EF4-FFF2-40B4-BE49-F238E27FC236}">
                <a16:creationId xmlns:a16="http://schemas.microsoft.com/office/drawing/2014/main" id="{00C75BFD-DB6B-4254-AD67-9B2971862F28}"/>
              </a:ext>
            </a:extLst>
          </p:cNvPr>
          <p:cNvSpPr>
            <a:spLocks noGrp="1"/>
          </p:cNvSpPr>
          <p:nvPr>
            <p:ph idx="1"/>
          </p:nvPr>
        </p:nvSpPr>
        <p:spPr>
          <a:xfrm>
            <a:off x="539496" y="1487932"/>
            <a:ext cx="7702637" cy="4335351"/>
          </a:xfrm>
        </p:spPr>
        <p:txBody>
          <a:bodyPr vert="horz" lIns="137160" tIns="45720" rIns="91440" bIns="45720" rtlCol="0" anchor="t">
            <a:noAutofit/>
          </a:bodyPr>
          <a:lstStyle/>
          <a:p>
            <a:pPr>
              <a:buClr>
                <a:srgbClr val="307FE2"/>
              </a:buClr>
            </a:pPr>
            <a:r>
              <a:rPr lang="en-US" sz="1600">
                <a:solidFill>
                  <a:srgbClr val="307FE2"/>
                </a:solidFill>
              </a:rPr>
              <a:t>Program Information</a:t>
            </a:r>
          </a:p>
          <a:p>
            <a:pPr lvl="1">
              <a:lnSpc>
                <a:spcPct val="100000"/>
              </a:lnSpc>
              <a:spcAft>
                <a:spcPts val="600"/>
              </a:spcAft>
              <a:buClr>
                <a:srgbClr val="707371"/>
              </a:buClr>
              <a:buFont typeface="Verdana" panose="020B0604030504040204" pitchFamily="34" charset="0"/>
              <a:buChar char="−"/>
              <a:defRPr/>
            </a:pPr>
            <a:r>
              <a:rPr lang="en-US"/>
              <a:t>The Early Intensive Developmental and Behavioral Intervention (EIDBI) Benefit is a Minnesota Health Care Program. </a:t>
            </a:r>
          </a:p>
          <a:p>
            <a:pPr lvl="1">
              <a:lnSpc>
                <a:spcPct val="100000"/>
              </a:lnSpc>
              <a:spcAft>
                <a:spcPts val="600"/>
              </a:spcAft>
              <a:buClr>
                <a:srgbClr val="707371"/>
              </a:buClr>
              <a:buFont typeface="Verdana" panose="020B0604030504040204" pitchFamily="34" charset="0"/>
              <a:buChar char="−"/>
              <a:defRPr/>
            </a:pPr>
            <a:endParaRPr kumimoji="0" lang="en-US" b="0" i="0" u="none" strike="noStrike" kern="1200" cap="none" spc="0" normalizeH="0" baseline="0" noProof="0">
              <a:ln>
                <a:noFill/>
              </a:ln>
              <a:solidFill>
                <a:srgbClr val="707371"/>
              </a:solidFill>
              <a:effectLst/>
              <a:uLnTx/>
              <a:uFillTx/>
              <a:latin typeface="Verdana" panose="020B0604030504040204" pitchFamily="34" charset="0"/>
              <a:ea typeface="Verdana" panose="020B0604030504040204" pitchFamily="34" charset="0"/>
            </a:endParaRPr>
          </a:p>
          <a:p>
            <a:pPr lvl="1">
              <a:lnSpc>
                <a:spcPct val="100000"/>
              </a:lnSpc>
              <a:buClr>
                <a:srgbClr val="707371"/>
              </a:buClr>
              <a:buFont typeface="Verdana" panose="020B0604030504040204" pitchFamily="34" charset="0"/>
              <a:buChar char="−"/>
              <a:defRPr/>
            </a:pPr>
            <a:r>
              <a:rPr kumimoji="0" lang="en-US" b="0" i="0" u="none" strike="noStrike" kern="1200" cap="none" spc="0" normalizeH="0" baseline="0" noProof="0">
                <a:ln>
                  <a:noFill/>
                </a:ln>
                <a:solidFill>
                  <a:srgbClr val="707371"/>
                </a:solidFill>
                <a:effectLst/>
                <a:uLnTx/>
                <a:uFillTx/>
                <a:latin typeface="Verdana" panose="020B0604030504040204" pitchFamily="34" charset="0"/>
                <a:ea typeface="Verdana" panose="020B0604030504040204" pitchFamily="34" charset="0"/>
              </a:rPr>
              <a:t>The purpose of the EIDBI Benefit, as identified by the Minnesota Department of Human Services (MN DHS), is to provide medically necessary early intensive intervention for people with autism spectrum disorder (ASD) and related conditions, as well as:</a:t>
            </a:r>
          </a:p>
          <a:p>
            <a:pPr lvl="2">
              <a:lnSpc>
                <a:spcPct val="100000"/>
              </a:lnSpc>
              <a:buClr>
                <a:schemeClr val="tx2"/>
              </a:buClr>
              <a:defRPr/>
            </a:pPr>
            <a:r>
              <a:rPr lang="en-US" sz="1200">
                <a:solidFill>
                  <a:srgbClr val="307FE2"/>
                </a:solidFill>
              </a:rPr>
              <a:t>Educate, train and support their parents and families.</a:t>
            </a:r>
          </a:p>
          <a:p>
            <a:pPr lvl="2">
              <a:lnSpc>
                <a:spcPct val="100000"/>
              </a:lnSpc>
              <a:buClr>
                <a:schemeClr val="tx2"/>
              </a:buClr>
              <a:defRPr/>
            </a:pPr>
            <a:r>
              <a:rPr lang="en-US" sz="1200">
                <a:solidFill>
                  <a:srgbClr val="307FE2"/>
                </a:solidFill>
              </a:rPr>
              <a:t>Promote people’s independence and participation in family, school and community life.</a:t>
            </a:r>
          </a:p>
          <a:p>
            <a:pPr lvl="2">
              <a:lnSpc>
                <a:spcPct val="100000"/>
              </a:lnSpc>
              <a:buClr>
                <a:schemeClr val="tx2"/>
              </a:buClr>
              <a:defRPr/>
            </a:pPr>
            <a:r>
              <a:rPr lang="en-US" sz="1200">
                <a:solidFill>
                  <a:srgbClr val="307FE2"/>
                </a:solidFill>
              </a:rPr>
              <a:t>Improve long-term outcomes and the quality of life for people and their families.</a:t>
            </a:r>
          </a:p>
          <a:p>
            <a:pPr marL="0" indent="0">
              <a:buClr>
                <a:srgbClr val="307FE2"/>
              </a:buClr>
              <a:buNone/>
            </a:pPr>
            <a:endParaRPr lang="en-US" sz="1800">
              <a:solidFill>
                <a:srgbClr val="307FE2"/>
              </a:solidFill>
            </a:endParaRPr>
          </a:p>
        </p:txBody>
      </p:sp>
      <p:sp>
        <p:nvSpPr>
          <p:cNvPr id="4" name="Slide Number Placeholder 3">
            <a:extLst>
              <a:ext uri="{FF2B5EF4-FFF2-40B4-BE49-F238E27FC236}">
                <a16:creationId xmlns:a16="http://schemas.microsoft.com/office/drawing/2014/main" id="{05A92A3B-6BA1-4E48-B967-B7A703937592}"/>
              </a:ext>
            </a:extLst>
          </p:cNvPr>
          <p:cNvSpPr>
            <a:spLocks noGrp="1"/>
          </p:cNvSpPr>
          <p:nvPr>
            <p:ph type="sldNum" sz="quarter" idx="12"/>
          </p:nvPr>
        </p:nvSpPr>
        <p:spPr/>
        <p:txBody>
          <a:bodyPr/>
          <a:lstStyle/>
          <a:p>
            <a:fld id="{1FC4B0FD-5F77-433D-950B-A15A779E50E4}" type="slidenum">
              <a:rPr lang="en-US" smtClean="0"/>
              <a:pPr/>
              <a:t>4</a:t>
            </a:fld>
            <a:endParaRPr lang="en-US"/>
          </a:p>
        </p:txBody>
      </p:sp>
      <p:sp>
        <p:nvSpPr>
          <p:cNvPr id="7" name="TextBox 6">
            <a:extLst>
              <a:ext uri="{FF2B5EF4-FFF2-40B4-BE49-F238E27FC236}">
                <a16:creationId xmlns:a16="http://schemas.microsoft.com/office/drawing/2014/main" id="{94AC89AC-3DEE-4619-AE92-DDFD6FEDC0AD}"/>
              </a:ext>
            </a:extLst>
          </p:cNvPr>
          <p:cNvSpPr txBox="1"/>
          <p:nvPr/>
        </p:nvSpPr>
        <p:spPr>
          <a:xfrm>
            <a:off x="539496" y="6423854"/>
            <a:ext cx="8116824" cy="307777"/>
          </a:xfrm>
          <a:prstGeom prst="rect">
            <a:avLst/>
          </a:prstGeom>
          <a:noFill/>
        </p:spPr>
        <p:txBody>
          <a:bodyPr wrap="square" rtlCol="0">
            <a:spAutoFit/>
          </a:bodyPr>
          <a:lstStyle/>
          <a:p>
            <a:r>
              <a:rPr lang="en-US" sz="1400">
                <a:solidFill>
                  <a:srgbClr val="FFFFFF"/>
                </a:solidFill>
                <a:hlinkClick r:id="rId2">
                  <a:extLst>
                    <a:ext uri="{A12FA001-AC4F-418D-AE19-62706E023703}">
                      <ahyp:hlinkClr xmlns:ahyp="http://schemas.microsoft.com/office/drawing/2018/hyperlinkcolor" val="tx"/>
                    </a:ext>
                  </a:extLst>
                </a:hlinkClick>
              </a:rPr>
              <a:t>Early Intensive Developmental and Behavioral Intervention (EIDBI) state.mn.us)</a:t>
            </a:r>
            <a:endParaRPr lang="en-US" sz="1400">
              <a:solidFill>
                <a:srgbClr val="FFFFFF"/>
              </a:solidFill>
            </a:endParaRPr>
          </a:p>
        </p:txBody>
      </p:sp>
    </p:spTree>
    <p:extLst>
      <p:ext uri="{BB962C8B-B14F-4D97-AF65-F5344CB8AC3E}">
        <p14:creationId xmlns:p14="http://schemas.microsoft.com/office/powerpoint/2010/main" val="3799156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C4B0FD-5F77-433D-950B-A15A779E50E4}" type="slidenum">
              <a:rPr lang="en-US" smtClean="0"/>
              <a:t>40</a:t>
            </a:fld>
            <a:endParaRPr lang="en-US"/>
          </a:p>
        </p:txBody>
      </p:sp>
      <p:sp>
        <p:nvSpPr>
          <p:cNvPr id="6" name="Title 5">
            <a:extLst>
              <a:ext uri="{FF2B5EF4-FFF2-40B4-BE49-F238E27FC236}">
                <a16:creationId xmlns:a16="http://schemas.microsoft.com/office/drawing/2014/main" id="{AAAD224A-5A52-C247-8417-4CE926F1C5D4}"/>
              </a:ext>
            </a:extLst>
          </p:cNvPr>
          <p:cNvSpPr>
            <a:spLocks noGrp="1"/>
          </p:cNvSpPr>
          <p:nvPr>
            <p:ph type="ctrTitle"/>
          </p:nvPr>
        </p:nvSpPr>
        <p:spPr>
          <a:xfrm>
            <a:off x="787395" y="882126"/>
            <a:ext cx="6858000" cy="2330646"/>
          </a:xfrm>
        </p:spPr>
        <p:txBody>
          <a:bodyPr/>
          <a:lstStyle/>
          <a:p>
            <a:r>
              <a:rPr lang="en-US"/>
              <a:t>Contacting UCare</a:t>
            </a:r>
          </a:p>
        </p:txBody>
      </p:sp>
    </p:spTree>
    <p:extLst>
      <p:ext uri="{BB962C8B-B14F-4D97-AF65-F5344CB8AC3E}">
        <p14:creationId xmlns:p14="http://schemas.microsoft.com/office/powerpoint/2010/main" val="3633644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A26D-9595-40ED-9B2D-4E4A462CED03}"/>
              </a:ext>
            </a:extLst>
          </p:cNvPr>
          <p:cNvSpPr>
            <a:spLocks noGrp="1"/>
          </p:cNvSpPr>
          <p:nvPr>
            <p:ph type="title"/>
          </p:nvPr>
        </p:nvSpPr>
        <p:spPr/>
        <p:txBody>
          <a:bodyPr/>
          <a:lstStyle/>
          <a:p>
            <a:r>
              <a:rPr lang="en-US"/>
              <a:t>UCare Portal- Send a Secure Email</a:t>
            </a:r>
          </a:p>
        </p:txBody>
      </p:sp>
      <p:sp>
        <p:nvSpPr>
          <p:cNvPr id="3" name="Content Placeholder 2">
            <a:extLst>
              <a:ext uri="{FF2B5EF4-FFF2-40B4-BE49-F238E27FC236}">
                <a16:creationId xmlns:a16="http://schemas.microsoft.com/office/drawing/2014/main" id="{ECEAECA9-1CF1-4249-A9BC-10BB47AD5E86}"/>
              </a:ext>
            </a:extLst>
          </p:cNvPr>
          <p:cNvSpPr>
            <a:spLocks noGrp="1"/>
          </p:cNvSpPr>
          <p:nvPr>
            <p:ph idx="1"/>
          </p:nvPr>
        </p:nvSpPr>
        <p:spPr>
          <a:xfrm>
            <a:off x="548551" y="1487932"/>
            <a:ext cx="7856898" cy="4736421"/>
          </a:xfrm>
        </p:spPr>
        <p:txBody>
          <a:bodyPr/>
          <a:lstStyle/>
          <a:p>
            <a:pPr>
              <a:buClr>
                <a:srgbClr val="307FE2"/>
              </a:buClr>
            </a:pPr>
            <a:r>
              <a:rPr lang="en-US" sz="1600">
                <a:solidFill>
                  <a:srgbClr val="307FE2"/>
                </a:solidFill>
              </a:rPr>
              <a:t>We encourage providers to contact us within the Provider Portal Message Center. </a:t>
            </a:r>
          </a:p>
          <a:p>
            <a:pPr>
              <a:buClr>
                <a:srgbClr val="307FE2"/>
              </a:buClr>
            </a:pPr>
            <a:r>
              <a:rPr lang="en-US" sz="1600">
                <a:solidFill>
                  <a:srgbClr val="307FE2"/>
                </a:solidFill>
              </a:rPr>
              <a:t>Turnaround time is targeted at 3 business days for inquiries. </a:t>
            </a:r>
          </a:p>
          <a:p>
            <a:pPr marL="0" indent="0">
              <a:buNone/>
            </a:pPr>
            <a:endParaRPr lang="en-US" sz="1800" b="1">
              <a:solidFill>
                <a:srgbClr val="C00000"/>
              </a:solidFill>
            </a:endParaRPr>
          </a:p>
          <a:p>
            <a:pPr marL="0" indent="0">
              <a:buNone/>
            </a:pPr>
            <a:endParaRPr lang="en-US" sz="1800" b="1">
              <a:solidFill>
                <a:srgbClr val="C00000"/>
              </a:solidFill>
            </a:endParaRPr>
          </a:p>
          <a:p>
            <a:pPr marL="0" indent="0">
              <a:buNone/>
            </a:pPr>
            <a:endParaRPr lang="en-US" sz="1800" b="1">
              <a:solidFill>
                <a:srgbClr val="C00000"/>
              </a:solidFill>
            </a:endParaRPr>
          </a:p>
          <a:p>
            <a:pPr marL="0" indent="0">
              <a:buNone/>
            </a:pPr>
            <a:endParaRPr lang="en-US" sz="1800" b="1">
              <a:solidFill>
                <a:srgbClr val="C00000"/>
              </a:solidFill>
            </a:endParaRPr>
          </a:p>
          <a:p>
            <a:pPr marL="0" indent="0">
              <a:buNone/>
            </a:pPr>
            <a:endParaRPr lang="en-US" sz="1800" b="1">
              <a:solidFill>
                <a:srgbClr val="C00000"/>
              </a:solidFill>
            </a:endParaRPr>
          </a:p>
          <a:p>
            <a:pPr marL="0" indent="0">
              <a:buNone/>
            </a:pPr>
            <a:endParaRPr lang="en-US" sz="1800" b="1">
              <a:solidFill>
                <a:srgbClr val="C00000"/>
              </a:solidFill>
            </a:endParaRPr>
          </a:p>
          <a:p>
            <a:pPr marL="0" indent="0">
              <a:buNone/>
            </a:pPr>
            <a:endParaRPr lang="en-US" sz="1800" b="1">
              <a:solidFill>
                <a:srgbClr val="C00000"/>
              </a:solidFill>
            </a:endParaRPr>
          </a:p>
          <a:p>
            <a:pPr marL="0" indent="0">
              <a:buNone/>
            </a:pPr>
            <a:endParaRPr lang="en-US" sz="1800" b="1">
              <a:solidFill>
                <a:srgbClr val="C00000"/>
              </a:solidFill>
            </a:endParaRPr>
          </a:p>
          <a:p>
            <a:pPr marL="0" indent="0">
              <a:buNone/>
            </a:pPr>
            <a:endParaRPr lang="en-US" sz="1800" b="1">
              <a:solidFill>
                <a:srgbClr val="C00000"/>
              </a:solidFill>
            </a:endParaRPr>
          </a:p>
          <a:p>
            <a:pPr marL="0" indent="0">
              <a:buNone/>
            </a:pPr>
            <a:r>
              <a:rPr lang="en-US" sz="1200" b="1">
                <a:solidFill>
                  <a:srgbClr val="C00000"/>
                </a:solidFill>
              </a:rPr>
              <a:t>***For complex claims issues – Please attach examples</a:t>
            </a:r>
          </a:p>
          <a:p>
            <a:pPr marL="0" indent="0">
              <a:buNone/>
            </a:pPr>
            <a:endParaRPr lang="en-US" sz="1800">
              <a:solidFill>
                <a:srgbClr val="00205B"/>
              </a:solidFill>
            </a:endParaRPr>
          </a:p>
        </p:txBody>
      </p:sp>
      <p:sp>
        <p:nvSpPr>
          <p:cNvPr id="4" name="Slide Number Placeholder 3">
            <a:extLst>
              <a:ext uri="{FF2B5EF4-FFF2-40B4-BE49-F238E27FC236}">
                <a16:creationId xmlns:a16="http://schemas.microsoft.com/office/drawing/2014/main" id="{02C15FC0-6DD1-42C9-B7DE-58756B5322F4}"/>
              </a:ext>
            </a:extLst>
          </p:cNvPr>
          <p:cNvSpPr>
            <a:spLocks noGrp="1"/>
          </p:cNvSpPr>
          <p:nvPr>
            <p:ph type="sldNum" sz="quarter" idx="12"/>
          </p:nvPr>
        </p:nvSpPr>
        <p:spPr/>
        <p:txBody>
          <a:bodyPr/>
          <a:lstStyle/>
          <a:p>
            <a:fld id="{1FC4B0FD-5F77-433D-950B-A15A779E50E4}" type="slidenum">
              <a:rPr lang="en-US" smtClean="0"/>
              <a:pPr/>
              <a:t>41</a:t>
            </a:fld>
            <a:endParaRPr lang="en-US"/>
          </a:p>
        </p:txBody>
      </p:sp>
      <p:sp>
        <p:nvSpPr>
          <p:cNvPr id="6" name="TextBox 5">
            <a:extLst>
              <a:ext uri="{FF2B5EF4-FFF2-40B4-BE49-F238E27FC236}">
                <a16:creationId xmlns:a16="http://schemas.microsoft.com/office/drawing/2014/main" id="{569E139A-E381-444B-BA89-1E607FB65105}"/>
              </a:ext>
            </a:extLst>
          </p:cNvPr>
          <p:cNvSpPr txBox="1"/>
          <p:nvPr/>
        </p:nvSpPr>
        <p:spPr>
          <a:xfrm>
            <a:off x="612397" y="6467967"/>
            <a:ext cx="7130642" cy="338554"/>
          </a:xfrm>
          <a:prstGeom prst="rect">
            <a:avLst/>
          </a:prstGeom>
          <a:noFill/>
        </p:spPr>
        <p:txBody>
          <a:bodyPr wrap="square" lIns="91440" tIns="45720" rIns="91440" bIns="45720" rtlCol="0" anchor="t">
            <a:spAutoFit/>
          </a:bodyPr>
          <a:lstStyle/>
          <a:p>
            <a:r>
              <a:rPr lang="en-US" sz="1600">
                <a:solidFill>
                  <a:srgbClr val="FFFFFF"/>
                </a:solidFill>
                <a:hlinkClick r:id="rId2">
                  <a:extLst>
                    <a:ext uri="{A12FA001-AC4F-418D-AE19-62706E023703}">
                      <ahyp:hlinkClr xmlns:ahyp="http://schemas.microsoft.com/office/drawing/2018/hyperlinkcolor" val="tx"/>
                    </a:ext>
                  </a:extLst>
                </a:hlinkClick>
              </a:rPr>
              <a:t>Click here to access the Provider Portal Login page</a:t>
            </a:r>
          </a:p>
        </p:txBody>
      </p:sp>
      <p:pic>
        <p:nvPicPr>
          <p:cNvPr id="11" name="Graphic 10">
            <a:extLst>
              <a:ext uri="{FF2B5EF4-FFF2-40B4-BE49-F238E27FC236}">
                <a16:creationId xmlns:a16="http://schemas.microsoft.com/office/drawing/2014/main" id="{9BC98A66-B3A9-47E5-B33C-F5A488EA82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994463" y="5198937"/>
            <a:ext cx="899148" cy="469119"/>
          </a:xfrm>
          <a:prstGeom prst="rect">
            <a:avLst/>
          </a:prstGeom>
        </p:spPr>
      </p:pic>
      <p:pic>
        <p:nvPicPr>
          <p:cNvPr id="7" name="Picture 6">
            <a:extLst>
              <a:ext uri="{FF2B5EF4-FFF2-40B4-BE49-F238E27FC236}">
                <a16:creationId xmlns:a16="http://schemas.microsoft.com/office/drawing/2014/main" id="{9129B64F-BB36-D88C-EF86-76FE2749770F}"/>
              </a:ext>
            </a:extLst>
          </p:cNvPr>
          <p:cNvPicPr>
            <a:picLocks noChangeAspect="1"/>
          </p:cNvPicPr>
          <p:nvPr/>
        </p:nvPicPr>
        <p:blipFill>
          <a:blip r:embed="rId5"/>
          <a:stretch>
            <a:fillRect/>
          </a:stretch>
        </p:blipFill>
        <p:spPr>
          <a:xfrm>
            <a:off x="1045901" y="2647654"/>
            <a:ext cx="3431099" cy="2855524"/>
          </a:xfrm>
          <a:prstGeom prst="rect">
            <a:avLst/>
          </a:prstGeom>
        </p:spPr>
      </p:pic>
    </p:spTree>
    <p:extLst>
      <p:ext uri="{BB962C8B-B14F-4D97-AF65-F5344CB8AC3E}">
        <p14:creationId xmlns:p14="http://schemas.microsoft.com/office/powerpoint/2010/main" val="4020297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Provider Assistance Center - Call Us</a:t>
            </a:r>
          </a:p>
        </p:txBody>
      </p:sp>
      <p:sp>
        <p:nvSpPr>
          <p:cNvPr id="2" name="Content Placeholder 1"/>
          <p:cNvSpPr>
            <a:spLocks noGrp="1"/>
          </p:cNvSpPr>
          <p:nvPr>
            <p:ph idx="1"/>
          </p:nvPr>
        </p:nvSpPr>
        <p:spPr>
          <a:xfrm>
            <a:off x="539496" y="1487932"/>
            <a:ext cx="8227432" cy="4335351"/>
          </a:xfrm>
        </p:spPr>
        <p:txBody>
          <a:bodyPr vert="horz" lIns="137160" tIns="45720" rIns="91440" bIns="45720" rtlCol="0" anchor="t">
            <a:noAutofit/>
          </a:bodyPr>
          <a:lstStyle/>
          <a:p>
            <a:pPr>
              <a:buClr>
                <a:srgbClr val="307FE2"/>
              </a:buClr>
            </a:pPr>
            <a:r>
              <a:rPr lang="en-US" sz="1600">
                <a:solidFill>
                  <a:srgbClr val="307FE2"/>
                </a:solidFill>
              </a:rPr>
              <a:t>Contact the Provider Assistance Center </a:t>
            </a:r>
          </a:p>
          <a:p>
            <a:pPr lvl="1">
              <a:spcAft>
                <a:spcPts val="0"/>
              </a:spcAft>
              <a:buClr>
                <a:schemeClr val="accent5"/>
              </a:buClr>
              <a:buFont typeface="Verdana" panose="020B0604030504040204" pitchFamily="34" charset="0"/>
              <a:buChar char="−"/>
            </a:pPr>
            <a:r>
              <a:rPr lang="en-US">
                <a:latin typeface="Verdana"/>
                <a:ea typeface="Verdana"/>
              </a:rPr>
              <a:t>Call: 612-676-3300 or 1-888-531-1493 toll-free</a:t>
            </a:r>
          </a:p>
          <a:p>
            <a:pPr lvl="1">
              <a:spcAft>
                <a:spcPts val="0"/>
              </a:spcAft>
              <a:buClr>
                <a:schemeClr val="accent5"/>
              </a:buClr>
              <a:buFont typeface="Verdana" panose="020B0604030504040204" pitchFamily="34" charset="0"/>
              <a:buChar char="−"/>
            </a:pPr>
            <a:r>
              <a:rPr lang="en-US">
                <a:latin typeface="Verdana"/>
                <a:ea typeface="Verdana"/>
              </a:rPr>
              <a:t>Hours: 8 am - 5 pm, Monday through Friday</a:t>
            </a:r>
          </a:p>
          <a:p>
            <a:pPr marL="0" indent="0">
              <a:buNone/>
            </a:pPr>
            <a:endParaRPr lang="en-US" sz="1800">
              <a:solidFill>
                <a:srgbClr val="307FE2"/>
              </a:solidFill>
              <a:latin typeface="Verdana"/>
              <a:ea typeface="Verdana"/>
            </a:endParaRPr>
          </a:p>
          <a:p>
            <a:pPr>
              <a:buClr>
                <a:srgbClr val="307FE2"/>
              </a:buClr>
            </a:pPr>
            <a:r>
              <a:rPr lang="en-US" sz="1600">
                <a:solidFill>
                  <a:srgbClr val="307FE2"/>
                </a:solidFill>
              </a:rPr>
              <a:t>Common Inquiries</a:t>
            </a:r>
          </a:p>
          <a:p>
            <a:pPr lvl="1">
              <a:spcAft>
                <a:spcPts val="0"/>
              </a:spcAft>
              <a:buClr>
                <a:schemeClr val="accent5"/>
              </a:buClr>
              <a:buFont typeface="Verdana" panose="020B0604030504040204" pitchFamily="34" charset="0"/>
              <a:buChar char="−"/>
            </a:pPr>
            <a:r>
              <a:rPr lang="en-US">
                <a:latin typeface="Verdana"/>
                <a:ea typeface="Verdana"/>
              </a:rPr>
              <a:t>Claim Status (Pending, Paid, Denied)</a:t>
            </a:r>
          </a:p>
          <a:p>
            <a:pPr lvl="1">
              <a:spcAft>
                <a:spcPts val="0"/>
              </a:spcAft>
              <a:buClr>
                <a:schemeClr val="accent5"/>
              </a:buClr>
              <a:buFont typeface="Verdana" panose="020B0604030504040204" pitchFamily="34" charset="0"/>
              <a:buChar char="−"/>
            </a:pPr>
            <a:r>
              <a:rPr lang="en-US">
                <a:latin typeface="Verdana"/>
                <a:ea typeface="Verdana"/>
              </a:rPr>
              <a:t>EFT and remittance issues</a:t>
            </a:r>
          </a:p>
          <a:p>
            <a:pPr lvl="1">
              <a:spcAft>
                <a:spcPts val="0"/>
              </a:spcAft>
              <a:buClr>
                <a:schemeClr val="accent5"/>
              </a:buClr>
              <a:buFont typeface="Verdana" panose="020B0604030504040204" pitchFamily="34" charset="0"/>
              <a:buChar char="−"/>
            </a:pPr>
            <a:r>
              <a:rPr lang="en-US">
                <a:latin typeface="Verdana"/>
                <a:ea typeface="Verdana"/>
              </a:rPr>
              <a:t>Member eligibility, benefits, copayments, coinsurance and deductibles</a:t>
            </a:r>
          </a:p>
          <a:p>
            <a:pPr lvl="1">
              <a:spcAft>
                <a:spcPts val="0"/>
              </a:spcAft>
              <a:buClr>
                <a:schemeClr val="accent5"/>
              </a:buClr>
              <a:buFont typeface="Verdana" panose="020B0604030504040204" pitchFamily="34" charset="0"/>
              <a:buChar char="−"/>
            </a:pPr>
            <a:r>
              <a:rPr lang="en-US">
                <a:latin typeface="Verdana"/>
                <a:ea typeface="Verdana"/>
              </a:rPr>
              <a:t>Coordination of Benefits (COB) questions</a:t>
            </a:r>
          </a:p>
          <a:p>
            <a:pPr lvl="1">
              <a:spcAft>
                <a:spcPts val="0"/>
              </a:spcAft>
              <a:buClr>
                <a:schemeClr val="accent5"/>
              </a:buClr>
              <a:buFont typeface="Verdana" panose="020B0604030504040204" pitchFamily="34" charset="0"/>
              <a:buChar char="−"/>
            </a:pPr>
            <a:r>
              <a:rPr lang="en-US">
                <a:latin typeface="Verdana"/>
                <a:ea typeface="Verdana"/>
              </a:rPr>
              <a:t>Provider appeals questions</a:t>
            </a:r>
          </a:p>
          <a:p>
            <a:pPr lvl="1">
              <a:spcAft>
                <a:spcPts val="0"/>
              </a:spcAft>
              <a:buClr>
                <a:schemeClr val="accent5"/>
              </a:buClr>
              <a:buFont typeface="Verdana" panose="020B0604030504040204" pitchFamily="34" charset="0"/>
              <a:buChar char="−"/>
            </a:pPr>
            <a:r>
              <a:rPr lang="en-US">
                <a:latin typeface="Verdana"/>
                <a:ea typeface="Verdana"/>
              </a:rPr>
              <a:t>Provider demographic questions </a:t>
            </a:r>
            <a:endParaRPr lang="en-US"/>
          </a:p>
          <a:p>
            <a:pPr lvl="1">
              <a:spcAft>
                <a:spcPts val="0"/>
              </a:spcAft>
              <a:buClr>
                <a:schemeClr val="accent5"/>
              </a:buClr>
              <a:buFont typeface="Verdana" panose="020B0604030504040204" pitchFamily="34" charset="0"/>
              <a:buChar char="−"/>
            </a:pPr>
            <a:r>
              <a:rPr lang="en-US">
                <a:latin typeface="Verdana"/>
                <a:ea typeface="Verdana"/>
              </a:rPr>
              <a:t>Referrals, authorizations and notifications</a:t>
            </a:r>
          </a:p>
          <a:p>
            <a:pPr lvl="1">
              <a:spcAft>
                <a:spcPts val="0"/>
              </a:spcAft>
              <a:buClr>
                <a:schemeClr val="accent5"/>
              </a:buClr>
              <a:buFont typeface="Verdana" panose="020B0604030504040204" pitchFamily="34" charset="0"/>
              <a:buChar char="−"/>
            </a:pPr>
            <a:r>
              <a:rPr lang="en-US">
                <a:latin typeface="Verdana"/>
                <a:ea typeface="Verdana"/>
              </a:rPr>
              <a:t>Website navigation assistance</a:t>
            </a:r>
          </a:p>
        </p:txBody>
      </p:sp>
      <p:pic>
        <p:nvPicPr>
          <p:cNvPr id="6" name="Graphic 5">
            <a:extLst>
              <a:ext uri="{FF2B5EF4-FFF2-40B4-BE49-F238E27FC236}">
                <a16:creationId xmlns:a16="http://schemas.microsoft.com/office/drawing/2014/main" id="{A67FBB23-1C34-4F9F-8ED9-098D1F629C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8095" y="5137481"/>
            <a:ext cx="640080" cy="685802"/>
          </a:xfrm>
          <a:prstGeom prst="rect">
            <a:avLst/>
          </a:prstGeom>
        </p:spPr>
      </p:pic>
    </p:spTree>
    <p:extLst>
      <p:ext uri="{BB962C8B-B14F-4D97-AF65-F5344CB8AC3E}">
        <p14:creationId xmlns:p14="http://schemas.microsoft.com/office/powerpoint/2010/main" val="1995623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204422-2B36-448A-B595-D939C5457250}"/>
              </a:ext>
            </a:extLst>
          </p:cNvPr>
          <p:cNvSpPr txBox="1"/>
          <p:nvPr/>
        </p:nvSpPr>
        <p:spPr>
          <a:xfrm>
            <a:off x="133800" y="6479254"/>
            <a:ext cx="8299358" cy="338554"/>
          </a:xfrm>
          <a:prstGeom prst="rect">
            <a:avLst/>
          </a:prstGeom>
          <a:noFill/>
        </p:spPr>
        <p:txBody>
          <a:bodyPr wrap="square" rtlCol="0">
            <a:spAutoFit/>
          </a:bodyPr>
          <a:lstStyle/>
          <a:p>
            <a:r>
              <a:rPr lang="en-US" sz="1600" u="sng">
                <a:solidFill>
                  <a:schemeClr val="bg1"/>
                </a:solidFill>
                <a:hlinkClick r:id="rId3">
                  <a:extLst>
                    <a:ext uri="{A12FA001-AC4F-418D-AE19-62706E023703}">
                      <ahyp:hlinkClr xmlns:ahyp="http://schemas.microsoft.com/office/drawing/2018/hyperlinkcolor" val="tx"/>
                    </a:ext>
                  </a:extLst>
                </a:hlinkClick>
              </a:rPr>
              <a:t>Click here</a:t>
            </a:r>
            <a:r>
              <a:rPr lang="en-US" sz="1600">
                <a:solidFill>
                  <a:schemeClr val="bg1"/>
                </a:solidFill>
              </a:rPr>
              <a:t> to access the Key Contact Information document for Providers.</a:t>
            </a:r>
          </a:p>
        </p:txBody>
      </p:sp>
      <p:pic>
        <p:nvPicPr>
          <p:cNvPr id="3" name="Picture 2">
            <a:extLst>
              <a:ext uri="{FF2B5EF4-FFF2-40B4-BE49-F238E27FC236}">
                <a16:creationId xmlns:a16="http://schemas.microsoft.com/office/drawing/2014/main" id="{3B35EF26-040D-52F3-9655-65E3C5F48375}"/>
              </a:ext>
            </a:extLst>
          </p:cNvPr>
          <p:cNvPicPr>
            <a:picLocks noChangeAspect="1"/>
          </p:cNvPicPr>
          <p:nvPr/>
        </p:nvPicPr>
        <p:blipFill>
          <a:blip r:embed="rId4"/>
          <a:stretch>
            <a:fillRect/>
          </a:stretch>
        </p:blipFill>
        <p:spPr>
          <a:xfrm>
            <a:off x="357546" y="663550"/>
            <a:ext cx="4014711" cy="5216439"/>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5E2A5A8C-B6BC-BC91-3894-E834582A532B}"/>
              </a:ext>
            </a:extLst>
          </p:cNvPr>
          <p:cNvPicPr>
            <a:picLocks noChangeAspect="1"/>
          </p:cNvPicPr>
          <p:nvPr/>
        </p:nvPicPr>
        <p:blipFill>
          <a:blip r:embed="rId5"/>
          <a:stretch>
            <a:fillRect/>
          </a:stretch>
        </p:blipFill>
        <p:spPr>
          <a:xfrm>
            <a:off x="4771744" y="1529037"/>
            <a:ext cx="4014711" cy="4350952"/>
          </a:xfrm>
          <a:prstGeom prst="rect">
            <a:avLst/>
          </a:prstGeom>
          <a:effectLst>
            <a:outerShdw blurRad="50800" dist="38100" dir="5400000" algn="t" rotWithShape="0">
              <a:prstClr val="black">
                <a:alpha val="40000"/>
              </a:prstClr>
            </a:outerShdw>
          </a:effectLst>
        </p:spPr>
      </p:pic>
      <p:sp>
        <p:nvSpPr>
          <p:cNvPr id="2" name="Slide Number Placeholder 5">
            <a:extLst>
              <a:ext uri="{FF2B5EF4-FFF2-40B4-BE49-F238E27FC236}">
                <a16:creationId xmlns:a16="http://schemas.microsoft.com/office/drawing/2014/main" id="{36DCB58B-8F01-5E40-53CD-F0C2F741A3C2}"/>
              </a:ext>
            </a:extLst>
          </p:cNvPr>
          <p:cNvSpPr>
            <a:spLocks noGrp="1"/>
          </p:cNvSpPr>
          <p:nvPr>
            <p:ph type="sldNum" sz="quarter" idx="12"/>
          </p:nvPr>
        </p:nvSpPr>
        <p:spPr/>
        <p:txBody>
          <a:bodyPr/>
          <a:lstStyle/>
          <a:p>
            <a:fld id="{1FC4B0FD-5F77-433D-950B-A15A779E50E4}" type="slidenum">
              <a:rPr lang="en-US" smtClean="0"/>
              <a:pPr/>
              <a:t>43</a:t>
            </a:fld>
            <a:endParaRPr lang="en-US"/>
          </a:p>
        </p:txBody>
      </p:sp>
    </p:spTree>
    <p:extLst>
      <p:ext uri="{BB962C8B-B14F-4D97-AF65-F5344CB8AC3E}">
        <p14:creationId xmlns:p14="http://schemas.microsoft.com/office/powerpoint/2010/main" val="66525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E960-B7BA-4754-AAC1-FEEC4E534BE4}"/>
              </a:ext>
            </a:extLst>
          </p:cNvPr>
          <p:cNvSpPr>
            <a:spLocks noGrp="1"/>
          </p:cNvSpPr>
          <p:nvPr>
            <p:ph type="title"/>
          </p:nvPr>
        </p:nvSpPr>
        <p:spPr>
          <a:xfrm>
            <a:off x="548551" y="530774"/>
            <a:ext cx="7585255" cy="957158"/>
          </a:xfrm>
        </p:spPr>
        <p:txBody>
          <a:bodyPr/>
          <a:lstStyle/>
          <a:p>
            <a:r>
              <a:rPr lang="en-US">
                <a:solidFill>
                  <a:srgbClr val="00205B"/>
                </a:solidFill>
                <a:latin typeface="Verdana"/>
                <a:ea typeface="Verdana"/>
              </a:rPr>
              <a:t>Early Intensive Developmental and Behavioral Intervention (EIDBI)</a:t>
            </a:r>
            <a:endParaRPr lang="en-US">
              <a:solidFill>
                <a:srgbClr val="FF0000"/>
              </a:solidFill>
              <a:latin typeface="Verdana"/>
              <a:ea typeface="Verdana"/>
            </a:endParaRPr>
          </a:p>
        </p:txBody>
      </p:sp>
      <p:sp>
        <p:nvSpPr>
          <p:cNvPr id="3" name="Content Placeholder 2">
            <a:extLst>
              <a:ext uri="{FF2B5EF4-FFF2-40B4-BE49-F238E27FC236}">
                <a16:creationId xmlns:a16="http://schemas.microsoft.com/office/drawing/2014/main" id="{00C75BFD-DB6B-4254-AD67-9B2971862F28}"/>
              </a:ext>
            </a:extLst>
          </p:cNvPr>
          <p:cNvSpPr>
            <a:spLocks noGrp="1"/>
          </p:cNvSpPr>
          <p:nvPr>
            <p:ph idx="1"/>
          </p:nvPr>
        </p:nvSpPr>
        <p:spPr>
          <a:xfrm>
            <a:off x="470263" y="1487932"/>
            <a:ext cx="8200378" cy="4753477"/>
          </a:xfrm>
        </p:spPr>
        <p:txBody>
          <a:bodyPr vert="horz" lIns="137160" tIns="45720" rIns="91440" bIns="45720" rtlCol="0" anchor="t">
            <a:noAutofit/>
          </a:bodyPr>
          <a:lstStyle/>
          <a:p>
            <a:pPr marL="233045" indent="-233045">
              <a:lnSpc>
                <a:spcPts val="1600"/>
              </a:lnSpc>
              <a:buClr>
                <a:srgbClr val="307FE2"/>
              </a:buClr>
            </a:pPr>
            <a:r>
              <a:rPr lang="en-US" sz="1600">
                <a:solidFill>
                  <a:srgbClr val="307FE2"/>
                </a:solidFill>
                <a:latin typeface="Verdana"/>
                <a:ea typeface="Verdana"/>
              </a:rPr>
              <a:t>Background Information</a:t>
            </a:r>
            <a:endParaRPr lang="en-US">
              <a:latin typeface="Verdana"/>
              <a:ea typeface="Verdana"/>
            </a:endParaRPr>
          </a:p>
          <a:p>
            <a:pPr marL="677545" lvl="1" indent="-285750">
              <a:lnSpc>
                <a:spcPts val="1600"/>
              </a:lnSpc>
              <a:buClr>
                <a:srgbClr val="707371"/>
              </a:buClr>
              <a:buFont typeface="Verdana" panose="020B0604030504040204" pitchFamily="34" charset="0"/>
              <a:buChar char="−"/>
              <a:defRPr/>
            </a:pPr>
            <a:r>
              <a:rPr lang="en-US">
                <a:solidFill>
                  <a:srgbClr val="707371"/>
                </a:solidFill>
                <a:latin typeface="Verdana"/>
                <a:ea typeface="Verdana"/>
              </a:rPr>
              <a:t>The 2013 Minnesota Legislature passed a law to create the EIDBI benefit for children up to age 18 with ASD. Later amendments expanded eligibility to include people under 21 years old with ASD or a related condition. </a:t>
            </a:r>
            <a:endParaRPr lang="en-US">
              <a:solidFill>
                <a:srgbClr val="707371"/>
              </a:solidFill>
            </a:endParaRPr>
          </a:p>
          <a:p>
            <a:pPr marL="677545" lvl="1" indent="-285750">
              <a:lnSpc>
                <a:spcPts val="1600"/>
              </a:lnSpc>
              <a:buClr>
                <a:srgbClr val="707371"/>
              </a:buClr>
              <a:buFont typeface="Verdana" panose="020B0604030504040204" pitchFamily="34" charset="0"/>
              <a:buChar char="−"/>
              <a:defRPr/>
            </a:pPr>
            <a:endParaRPr lang="en-US">
              <a:solidFill>
                <a:srgbClr val="707371"/>
              </a:solidFill>
            </a:endParaRPr>
          </a:p>
          <a:p>
            <a:pPr marL="677545" lvl="1" indent="-285750">
              <a:lnSpc>
                <a:spcPts val="1600"/>
              </a:lnSpc>
              <a:buClr>
                <a:srgbClr val="707371"/>
              </a:buClr>
              <a:buFont typeface="Verdana" panose="020B0604030504040204" pitchFamily="34" charset="0"/>
              <a:buChar char="−"/>
              <a:defRPr/>
            </a:pPr>
            <a:r>
              <a:rPr lang="en-US">
                <a:solidFill>
                  <a:srgbClr val="707371"/>
                </a:solidFill>
                <a:latin typeface="Verdana"/>
                <a:ea typeface="Verdana"/>
              </a:rPr>
              <a:t>The federal Centers for Medicare &amp; Medicaid Services approved revised state plan amendments for the EIDBI Benefit in </a:t>
            </a:r>
            <a:r>
              <a:rPr lang="en-US">
                <a:solidFill>
                  <a:srgbClr val="00205B"/>
                </a:solidFill>
                <a:latin typeface="Verdana"/>
                <a:ea typeface="Verdana"/>
                <a:hlinkClick r:id="rId3">
                  <a:extLst>
                    <a:ext uri="{A12FA001-AC4F-418D-AE19-62706E023703}">
                      <ahyp:hlinkClr xmlns:ahyp="http://schemas.microsoft.com/office/drawing/2018/hyperlinkcolor" val="tx"/>
                    </a:ext>
                  </a:extLst>
                </a:hlinkClick>
              </a:rPr>
              <a:t>December 2017 (PDF) </a:t>
            </a:r>
            <a:r>
              <a:rPr lang="en-US">
                <a:solidFill>
                  <a:srgbClr val="707371"/>
                </a:solidFill>
                <a:latin typeface="Verdana"/>
                <a:ea typeface="Verdana"/>
              </a:rPr>
              <a:t>and </a:t>
            </a:r>
            <a:r>
              <a:rPr lang="en-US">
                <a:solidFill>
                  <a:srgbClr val="00205B"/>
                </a:solidFill>
                <a:latin typeface="Verdana"/>
                <a:ea typeface="Verdana"/>
                <a:hlinkClick r:id="rId4">
                  <a:extLst>
                    <a:ext uri="{A12FA001-AC4F-418D-AE19-62706E023703}">
                      <ahyp:hlinkClr xmlns:ahyp="http://schemas.microsoft.com/office/drawing/2018/hyperlinkcolor" val="tx"/>
                    </a:ext>
                  </a:extLst>
                </a:hlinkClick>
              </a:rPr>
              <a:t>December 2018 (PDF).</a:t>
            </a:r>
            <a:endParaRPr lang="en-US">
              <a:solidFill>
                <a:srgbClr val="00205B"/>
              </a:solidFill>
              <a:latin typeface="Verdana"/>
              <a:ea typeface="Verdana"/>
            </a:endParaRPr>
          </a:p>
          <a:p>
            <a:pPr marL="677545" lvl="1" indent="-285750">
              <a:lnSpc>
                <a:spcPts val="1600"/>
              </a:lnSpc>
              <a:buClr>
                <a:srgbClr val="707371"/>
              </a:buClr>
              <a:buFont typeface="Verdana" panose="020B0604030504040204" pitchFamily="34" charset="0"/>
              <a:buChar char="−"/>
              <a:defRPr/>
            </a:pPr>
            <a:endParaRPr lang="en-US">
              <a:solidFill>
                <a:srgbClr val="707371"/>
              </a:solidFill>
            </a:endParaRPr>
          </a:p>
          <a:p>
            <a:pPr marL="677545" lvl="1" indent="-285750">
              <a:lnSpc>
                <a:spcPts val="1600"/>
              </a:lnSpc>
              <a:buClr>
                <a:srgbClr val="707371"/>
              </a:buClr>
              <a:buFont typeface="Verdana" panose="020B0604030504040204" pitchFamily="34" charset="0"/>
              <a:buChar char="−"/>
              <a:defRPr/>
            </a:pPr>
            <a:r>
              <a:rPr lang="en-US">
                <a:solidFill>
                  <a:srgbClr val="707371"/>
                </a:solidFill>
                <a:latin typeface="Verdana"/>
                <a:ea typeface="Verdana"/>
              </a:rPr>
              <a:t>Before Minnesota created the EIDBI Benefit, DHS gathered input from ASD stakeholders and consulted with local and national experts.</a:t>
            </a:r>
          </a:p>
          <a:p>
            <a:pPr marL="677545" lvl="1" indent="-285750">
              <a:lnSpc>
                <a:spcPts val="1600"/>
              </a:lnSpc>
              <a:buClr>
                <a:srgbClr val="707371"/>
              </a:buClr>
              <a:buFont typeface="Verdana" panose="020B0604030504040204" pitchFamily="34" charset="0"/>
              <a:buChar char="−"/>
              <a:defRPr/>
            </a:pPr>
            <a:endParaRPr lang="en-US">
              <a:solidFill>
                <a:srgbClr val="707371"/>
              </a:solidFill>
            </a:endParaRPr>
          </a:p>
          <a:p>
            <a:pPr marL="677545" lvl="1" indent="-285750">
              <a:lnSpc>
                <a:spcPts val="1600"/>
              </a:lnSpc>
              <a:buClr>
                <a:srgbClr val="707371"/>
              </a:buClr>
              <a:buFont typeface="Verdana" panose="020B0604030504040204" pitchFamily="34" charset="0"/>
              <a:buChar char="−"/>
              <a:defRPr/>
            </a:pPr>
            <a:r>
              <a:rPr kumimoji="0" lang="en-US" b="0" i="0" u="none" strike="noStrike" kern="1200" cap="none" spc="0" normalizeH="0" baseline="0" noProof="0">
                <a:ln>
                  <a:noFill/>
                </a:ln>
                <a:solidFill>
                  <a:srgbClr val="707371"/>
                </a:solidFill>
                <a:effectLst/>
                <a:uLnTx/>
                <a:uFillTx/>
                <a:latin typeface="Verdana"/>
                <a:ea typeface="Verdana"/>
              </a:rPr>
              <a:t>For eligible member guidance, visit: </a:t>
            </a:r>
            <a:r>
              <a:rPr lang="en-US">
                <a:solidFill>
                  <a:srgbClr val="00205B"/>
                </a:solidFill>
                <a:latin typeface="Verdana"/>
                <a:ea typeface="Verdana"/>
                <a:hlinkClick r:id="rId5">
                  <a:extLst>
                    <a:ext uri="{A12FA001-AC4F-418D-AE19-62706E023703}">
                      <ahyp:hlinkClr xmlns:ahyp="http://schemas.microsoft.com/office/drawing/2018/hyperlinkcolor" val="tx"/>
                    </a:ext>
                  </a:extLst>
                </a:hlinkClick>
              </a:rPr>
              <a:t>DHS Provider Manual: Early Intensive Developmental and Behavioral Intervention (EIDBI) services</a:t>
            </a:r>
            <a:endParaRPr lang="en-US">
              <a:solidFill>
                <a:srgbClr val="00205B"/>
              </a:solidFill>
              <a:latin typeface="Verdana"/>
              <a:ea typeface="Verdana"/>
            </a:endParaRPr>
          </a:p>
        </p:txBody>
      </p:sp>
      <p:sp>
        <p:nvSpPr>
          <p:cNvPr id="4" name="Slide Number Placeholder 3">
            <a:extLst>
              <a:ext uri="{FF2B5EF4-FFF2-40B4-BE49-F238E27FC236}">
                <a16:creationId xmlns:a16="http://schemas.microsoft.com/office/drawing/2014/main" id="{05A92A3B-6BA1-4E48-B967-B7A703937592}"/>
              </a:ext>
            </a:extLst>
          </p:cNvPr>
          <p:cNvSpPr>
            <a:spLocks noGrp="1"/>
          </p:cNvSpPr>
          <p:nvPr>
            <p:ph type="sldNum" sz="quarter" idx="12"/>
          </p:nvPr>
        </p:nvSpPr>
        <p:spPr/>
        <p:txBody>
          <a:bodyPr/>
          <a:lstStyle/>
          <a:p>
            <a:fld id="{1FC4B0FD-5F77-433D-950B-A15A779E50E4}" type="slidenum">
              <a:rPr lang="en-US" smtClean="0"/>
              <a:pPr/>
              <a:t>5</a:t>
            </a:fld>
            <a:endParaRPr lang="en-US"/>
          </a:p>
        </p:txBody>
      </p:sp>
    </p:spTree>
    <p:extLst>
      <p:ext uri="{BB962C8B-B14F-4D97-AF65-F5344CB8AC3E}">
        <p14:creationId xmlns:p14="http://schemas.microsoft.com/office/powerpoint/2010/main" val="25796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E960-B7BA-4754-AAC1-FEEC4E534BE4}"/>
              </a:ext>
            </a:extLst>
          </p:cNvPr>
          <p:cNvSpPr>
            <a:spLocks noGrp="1"/>
          </p:cNvSpPr>
          <p:nvPr>
            <p:ph type="title"/>
          </p:nvPr>
        </p:nvSpPr>
        <p:spPr>
          <a:xfrm>
            <a:off x="548551" y="530774"/>
            <a:ext cx="7585255" cy="957158"/>
          </a:xfrm>
        </p:spPr>
        <p:txBody>
          <a:bodyPr/>
          <a:lstStyle/>
          <a:p>
            <a:r>
              <a:rPr lang="en-US">
                <a:solidFill>
                  <a:srgbClr val="00205B"/>
                </a:solidFill>
                <a:latin typeface="Verdana"/>
                <a:ea typeface="Verdana"/>
              </a:rPr>
              <a:t>Early Intensive Developmental and Behavioral Intervention (EIDBI)</a:t>
            </a:r>
            <a:endParaRPr lang="en-US">
              <a:solidFill>
                <a:srgbClr val="FF0000"/>
              </a:solidFill>
              <a:latin typeface="Verdana"/>
              <a:ea typeface="Verdana"/>
            </a:endParaRPr>
          </a:p>
        </p:txBody>
      </p:sp>
      <p:sp>
        <p:nvSpPr>
          <p:cNvPr id="3" name="Content Placeholder 2">
            <a:extLst>
              <a:ext uri="{FF2B5EF4-FFF2-40B4-BE49-F238E27FC236}">
                <a16:creationId xmlns:a16="http://schemas.microsoft.com/office/drawing/2014/main" id="{00C75BFD-DB6B-4254-AD67-9B2971862F28}"/>
              </a:ext>
            </a:extLst>
          </p:cNvPr>
          <p:cNvSpPr>
            <a:spLocks noGrp="1"/>
          </p:cNvSpPr>
          <p:nvPr>
            <p:ph idx="1"/>
          </p:nvPr>
        </p:nvSpPr>
        <p:spPr>
          <a:xfrm>
            <a:off x="470263" y="1487932"/>
            <a:ext cx="8200378" cy="4753477"/>
          </a:xfrm>
        </p:spPr>
        <p:txBody>
          <a:bodyPr vert="horz" lIns="137160" tIns="45720" rIns="91440" bIns="45720" rtlCol="0" anchor="t">
            <a:noAutofit/>
          </a:bodyPr>
          <a:lstStyle/>
          <a:p>
            <a:pPr marL="0" marR="0" lvl="0" indent="0" algn="l" defTabSz="685800" rtl="0" eaLnBrk="1" fontAlgn="auto" latinLnBrk="0" hangingPunct="1">
              <a:lnSpc>
                <a:spcPts val="1600"/>
              </a:lnSpc>
              <a:spcBef>
                <a:spcPts val="0"/>
              </a:spcBef>
              <a:spcAft>
                <a:spcPts val="900"/>
              </a:spcAft>
              <a:buClr>
                <a:srgbClr val="707371"/>
              </a:buClr>
              <a:buSzTx/>
              <a:buNone/>
              <a:tabLst/>
              <a:defRPr/>
            </a:pPr>
            <a:endParaRPr lang="en-US" sz="1600">
              <a:solidFill>
                <a:srgbClr val="307FE2"/>
              </a:solidFill>
            </a:endParaRPr>
          </a:p>
          <a:p>
            <a:pPr marL="233045" indent="-233045">
              <a:lnSpc>
                <a:spcPts val="1600"/>
              </a:lnSpc>
              <a:buClr>
                <a:srgbClr val="307FE2"/>
              </a:buClr>
              <a:defRPr/>
            </a:pPr>
            <a:r>
              <a:rPr lang="en-US" sz="1600">
                <a:solidFill>
                  <a:srgbClr val="307FE2"/>
                </a:solidFill>
                <a:latin typeface="Verdana"/>
                <a:ea typeface="Verdana"/>
              </a:rPr>
              <a:t>Eligible UCare Plans</a:t>
            </a:r>
            <a:endParaRPr lang="en-US">
              <a:solidFill>
                <a:srgbClr val="707371"/>
              </a:solidFill>
              <a:latin typeface="Verdana"/>
              <a:ea typeface="Verdana"/>
            </a:endParaRPr>
          </a:p>
          <a:p>
            <a:pPr marL="677545" lvl="1" indent="-285750">
              <a:lnSpc>
                <a:spcPts val="1600"/>
              </a:lnSpc>
              <a:buClr>
                <a:srgbClr val="707371"/>
              </a:buClr>
              <a:buFont typeface="Verdana" panose="020B0604030504040204" pitchFamily="34" charset="0"/>
              <a:buChar char="−"/>
              <a:defRPr/>
            </a:pPr>
            <a:r>
              <a:rPr lang="en-US">
                <a:solidFill>
                  <a:srgbClr val="707371"/>
                </a:solidFill>
                <a:latin typeface="Verdana"/>
                <a:ea typeface="Verdana"/>
              </a:rPr>
              <a:t>UCare Connect (SNBC)</a:t>
            </a:r>
          </a:p>
          <a:p>
            <a:pPr marL="677545" lvl="1" indent="-285750">
              <a:lnSpc>
                <a:spcPts val="1600"/>
              </a:lnSpc>
              <a:buClr>
                <a:srgbClr val="707371"/>
              </a:buClr>
              <a:buFont typeface="Verdana" panose="020B0604030504040204" pitchFamily="34" charset="0"/>
              <a:buChar char="−"/>
              <a:defRPr/>
            </a:pPr>
            <a:r>
              <a:rPr lang="en-US">
                <a:solidFill>
                  <a:srgbClr val="707371"/>
                </a:solidFill>
                <a:latin typeface="Verdana"/>
                <a:ea typeface="Verdana"/>
              </a:rPr>
              <a:t>UCare Connect + Medicare (HMO D-SNP)</a:t>
            </a:r>
          </a:p>
          <a:p>
            <a:pPr marL="677545" lvl="1" indent="-285750">
              <a:lnSpc>
                <a:spcPts val="1600"/>
              </a:lnSpc>
              <a:buClr>
                <a:srgbClr val="707371"/>
              </a:buClr>
              <a:buFont typeface="Verdana" panose="020B0604030504040204" pitchFamily="34" charset="0"/>
              <a:buChar char="−"/>
              <a:defRPr/>
            </a:pPr>
            <a:r>
              <a:rPr lang="en-US">
                <a:solidFill>
                  <a:srgbClr val="707371"/>
                </a:solidFill>
                <a:latin typeface="Verdana"/>
                <a:ea typeface="Verdana"/>
              </a:rPr>
              <a:t>Prepaid Medical Assistance Program (PMAP)</a:t>
            </a:r>
          </a:p>
        </p:txBody>
      </p:sp>
      <p:sp>
        <p:nvSpPr>
          <p:cNvPr id="4" name="Slide Number Placeholder 3">
            <a:extLst>
              <a:ext uri="{FF2B5EF4-FFF2-40B4-BE49-F238E27FC236}">
                <a16:creationId xmlns:a16="http://schemas.microsoft.com/office/drawing/2014/main" id="{05A92A3B-6BA1-4E48-B967-B7A703937592}"/>
              </a:ext>
            </a:extLst>
          </p:cNvPr>
          <p:cNvSpPr>
            <a:spLocks noGrp="1"/>
          </p:cNvSpPr>
          <p:nvPr>
            <p:ph type="sldNum" sz="quarter" idx="12"/>
          </p:nvPr>
        </p:nvSpPr>
        <p:spPr/>
        <p:txBody>
          <a:bodyPr/>
          <a:lstStyle/>
          <a:p>
            <a:fld id="{1FC4B0FD-5F77-433D-950B-A15A779E50E4}" type="slidenum">
              <a:rPr lang="en-US" smtClean="0"/>
              <a:pPr/>
              <a:t>6</a:t>
            </a:fld>
            <a:endParaRPr lang="en-US"/>
          </a:p>
        </p:txBody>
      </p:sp>
    </p:spTree>
    <p:extLst>
      <p:ext uri="{BB962C8B-B14F-4D97-AF65-F5344CB8AC3E}">
        <p14:creationId xmlns:p14="http://schemas.microsoft.com/office/powerpoint/2010/main" val="41514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C4B0FD-5F77-433D-950B-A15A779E50E4}" type="slidenum">
              <a:rPr lang="en-US" smtClean="0"/>
              <a:t>7</a:t>
            </a:fld>
            <a:endParaRPr lang="en-US"/>
          </a:p>
        </p:txBody>
      </p:sp>
      <p:sp>
        <p:nvSpPr>
          <p:cNvPr id="6" name="Title 5">
            <a:extLst>
              <a:ext uri="{FF2B5EF4-FFF2-40B4-BE49-F238E27FC236}">
                <a16:creationId xmlns:a16="http://schemas.microsoft.com/office/drawing/2014/main" id="{AAAD224A-5A52-C247-8417-4CE926F1C5D4}"/>
              </a:ext>
            </a:extLst>
          </p:cNvPr>
          <p:cNvSpPr>
            <a:spLocks noGrp="1"/>
          </p:cNvSpPr>
          <p:nvPr>
            <p:ph type="ctrTitle"/>
          </p:nvPr>
        </p:nvSpPr>
        <p:spPr>
          <a:xfrm>
            <a:off x="769395" y="1476126"/>
            <a:ext cx="6858000" cy="2330646"/>
          </a:xfrm>
        </p:spPr>
        <p:txBody>
          <a:bodyPr/>
          <a:lstStyle/>
          <a:p>
            <a:r>
              <a:rPr lang="en-US"/>
              <a:t>Contracting with UCare</a:t>
            </a:r>
          </a:p>
        </p:txBody>
      </p:sp>
    </p:spTree>
    <p:extLst>
      <p:ext uri="{BB962C8B-B14F-4D97-AF65-F5344CB8AC3E}">
        <p14:creationId xmlns:p14="http://schemas.microsoft.com/office/powerpoint/2010/main" val="50130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C75BFD-DB6B-4254-AD67-9B2971862F28}"/>
              </a:ext>
            </a:extLst>
          </p:cNvPr>
          <p:cNvSpPr>
            <a:spLocks noGrp="1"/>
          </p:cNvSpPr>
          <p:nvPr>
            <p:ph idx="1"/>
          </p:nvPr>
        </p:nvSpPr>
        <p:spPr>
          <a:xfrm>
            <a:off x="602152" y="1487932"/>
            <a:ext cx="7702637" cy="4335351"/>
          </a:xfrm>
        </p:spPr>
        <p:txBody>
          <a:bodyPr vert="horz" lIns="137160" tIns="45720" rIns="91440" bIns="45720" rtlCol="0" anchor="t">
            <a:noAutofit/>
          </a:bodyPr>
          <a:lstStyle/>
          <a:p>
            <a:pPr>
              <a:lnSpc>
                <a:spcPct val="100000"/>
              </a:lnSpc>
              <a:spcAft>
                <a:spcPts val="0"/>
              </a:spcAft>
              <a:buClr>
                <a:srgbClr val="307FE2"/>
              </a:buClr>
            </a:pPr>
            <a:r>
              <a:rPr lang="en-US" sz="1600">
                <a:solidFill>
                  <a:srgbClr val="307FE2"/>
                </a:solidFill>
                <a:latin typeface="+mn-lt"/>
                <a:ea typeface="Verdana"/>
              </a:rPr>
              <a:t>To be eligible as a UCare EIDBI participating provider, you need to be registered with the Minnesota Department of Human Services (MN DHS).</a:t>
            </a:r>
            <a:endParaRPr lang="en-US" sz="1600">
              <a:solidFill>
                <a:srgbClr val="307FE2"/>
              </a:solidFill>
              <a:latin typeface="+mn-lt"/>
            </a:endParaRPr>
          </a:p>
          <a:p>
            <a:pPr marL="342900" lvl="1" indent="0">
              <a:lnSpc>
                <a:spcPct val="100000"/>
              </a:lnSpc>
              <a:spcAft>
                <a:spcPts val="0"/>
              </a:spcAft>
              <a:buClr>
                <a:srgbClr val="307FE2"/>
              </a:buClr>
              <a:buNone/>
            </a:pPr>
            <a:endParaRPr lang="en-US">
              <a:solidFill>
                <a:schemeClr val="tx2"/>
              </a:solidFill>
              <a:latin typeface="+mn-lt"/>
              <a:ea typeface="Verdana"/>
            </a:endParaRPr>
          </a:p>
          <a:p>
            <a:pPr lvl="1">
              <a:lnSpc>
                <a:spcPct val="100000"/>
              </a:lnSpc>
              <a:spcAft>
                <a:spcPts val="0"/>
              </a:spcAft>
              <a:buClr>
                <a:srgbClr val="707371"/>
              </a:buClr>
              <a:buFont typeface="Verdana" panose="020B0604030504040204" pitchFamily="34" charset="0"/>
              <a:buChar char="−"/>
              <a:defRPr/>
            </a:pPr>
            <a:r>
              <a:rPr lang="en-US">
                <a:solidFill>
                  <a:srgbClr val="707371"/>
                </a:solidFill>
                <a:latin typeface="+mn-lt"/>
                <a:ea typeface="Verdana"/>
              </a:rPr>
              <a:t>To view enrollment criteria and process, visit: </a:t>
            </a:r>
            <a:r>
              <a:rPr lang="en-US">
                <a:solidFill>
                  <a:schemeClr val="bg2"/>
                </a:solidFill>
                <a:hlinkClick r:id="rId3">
                  <a:extLst>
                    <a:ext uri="{A12FA001-AC4F-418D-AE19-62706E023703}">
                      <ahyp:hlinkClr xmlns:ahyp="http://schemas.microsoft.com/office/drawing/2018/hyperlinkcolor" val="tx"/>
                    </a:ext>
                  </a:extLst>
                </a:hlinkClick>
              </a:rPr>
              <a:t>EIDBI Enrollment Criteria and Forms (state.mn.us)</a:t>
            </a:r>
            <a:endParaRPr lang="en-US">
              <a:solidFill>
                <a:schemeClr val="bg2"/>
              </a:solidFill>
              <a:latin typeface="+mn-lt"/>
              <a:ea typeface="Verdana"/>
            </a:endParaRPr>
          </a:p>
          <a:p>
            <a:pPr marL="0" lvl="1" indent="0">
              <a:lnSpc>
                <a:spcPct val="100000"/>
              </a:lnSpc>
              <a:spcAft>
                <a:spcPts val="0"/>
              </a:spcAft>
              <a:buClr>
                <a:srgbClr val="707371"/>
              </a:buClr>
              <a:buNone/>
              <a:defRPr/>
            </a:pPr>
            <a:endParaRPr lang="en-US">
              <a:solidFill>
                <a:srgbClr val="307FE2"/>
              </a:solidFill>
              <a:latin typeface="+mn-lt"/>
              <a:ea typeface="Verdana"/>
            </a:endParaRPr>
          </a:p>
          <a:p>
            <a:pPr marL="285750" lvl="1" indent="-285750">
              <a:lnSpc>
                <a:spcPct val="100000"/>
              </a:lnSpc>
              <a:spcAft>
                <a:spcPts val="0"/>
              </a:spcAft>
              <a:buClr>
                <a:srgbClr val="307FE2"/>
              </a:buClr>
              <a:buFont typeface="Arial" panose="020B0604020202020204" pitchFamily="34" charset="0"/>
              <a:buChar char="•"/>
              <a:defRPr/>
            </a:pPr>
            <a:r>
              <a:rPr lang="en-US" sz="1600">
                <a:solidFill>
                  <a:srgbClr val="307FE2"/>
                </a:solidFill>
                <a:latin typeface="+mn-lt"/>
                <a:ea typeface="Verdana"/>
              </a:rPr>
              <a:t>If you have questions on your enrollment status with DHS, contact the DHS MHCP Provider Resource Center:</a:t>
            </a:r>
          </a:p>
          <a:p>
            <a:pPr marL="0" lvl="1" indent="0">
              <a:lnSpc>
                <a:spcPct val="100000"/>
              </a:lnSpc>
              <a:spcAft>
                <a:spcPts val="0"/>
              </a:spcAft>
              <a:buClr>
                <a:srgbClr val="707371"/>
              </a:buClr>
              <a:buNone/>
              <a:defRPr/>
            </a:pPr>
            <a:endParaRPr lang="en-US">
              <a:solidFill>
                <a:srgbClr val="307FE2"/>
              </a:solidFill>
              <a:latin typeface="+mn-lt"/>
              <a:ea typeface="Verdana"/>
            </a:endParaRPr>
          </a:p>
          <a:p>
            <a:pPr marL="627062" lvl="1" indent="-285750">
              <a:lnSpc>
                <a:spcPct val="100000"/>
              </a:lnSpc>
              <a:spcAft>
                <a:spcPts val="0"/>
              </a:spcAft>
              <a:buClr>
                <a:srgbClr val="707371"/>
              </a:buClr>
              <a:buFont typeface="Verdana" panose="020B0604030504040204" pitchFamily="34" charset="0"/>
              <a:buChar char="−"/>
              <a:defRPr/>
            </a:pPr>
            <a:r>
              <a:rPr lang="en-US" i="0">
                <a:solidFill>
                  <a:srgbClr val="707371"/>
                </a:solidFill>
                <a:effectLst/>
                <a:latin typeface="+mn-lt"/>
              </a:rPr>
              <a:t>Call 651-431-2700 or 1-800-366-5411 8 am to 4:15 pm (closed 12 to 12:45 pm for lunch) Monday through Friday</a:t>
            </a:r>
            <a:br>
              <a:rPr lang="en-US">
                <a:solidFill>
                  <a:srgbClr val="707371"/>
                </a:solidFill>
                <a:latin typeface="+mn-lt"/>
              </a:rPr>
            </a:br>
            <a:endParaRPr lang="en-US">
              <a:solidFill>
                <a:srgbClr val="707371"/>
              </a:solidFill>
              <a:latin typeface="+mn-lt"/>
              <a:ea typeface="Verdana"/>
            </a:endParaRPr>
          </a:p>
          <a:p>
            <a:pPr marL="627062" lvl="1" indent="-285750">
              <a:lnSpc>
                <a:spcPct val="100000"/>
              </a:lnSpc>
              <a:spcAft>
                <a:spcPts val="0"/>
              </a:spcAft>
              <a:buClr>
                <a:srgbClr val="707371"/>
              </a:buClr>
              <a:buFont typeface="Verdana" panose="020B0604030504040204" pitchFamily="34" charset="0"/>
              <a:buChar char="−"/>
              <a:defRPr/>
            </a:pPr>
            <a:r>
              <a:rPr lang="en-US">
                <a:solidFill>
                  <a:srgbClr val="707371"/>
                </a:solidFill>
                <a:latin typeface="+mn-lt"/>
                <a:ea typeface="Verdana"/>
              </a:rPr>
              <a:t>Website: </a:t>
            </a:r>
            <a:r>
              <a:rPr lang="en-US">
                <a:solidFill>
                  <a:srgbClr val="00205B"/>
                </a:solidFill>
                <a:latin typeface="+mn-lt"/>
                <a:hlinkClick r:id="rId4">
                  <a:extLst>
                    <a:ext uri="{A12FA001-AC4F-418D-AE19-62706E023703}">
                      <ahyp:hlinkClr xmlns:ahyp="http://schemas.microsoft.com/office/drawing/2018/hyperlinkcolor" val="tx"/>
                    </a:ext>
                  </a:extLst>
                </a:hlinkClick>
              </a:rPr>
              <a:t>MHCP Provider Resource Center / Minnesota Department of Human Services (mn.gov) </a:t>
            </a:r>
            <a:endParaRPr lang="en-US">
              <a:solidFill>
                <a:srgbClr val="00205B"/>
              </a:solidFill>
              <a:latin typeface="+mn-lt"/>
            </a:endParaRPr>
          </a:p>
          <a:p>
            <a:pPr marL="627062" lvl="1" indent="-285750">
              <a:lnSpc>
                <a:spcPct val="100000"/>
              </a:lnSpc>
              <a:spcAft>
                <a:spcPts val="0"/>
              </a:spcAft>
              <a:buClr>
                <a:srgbClr val="707371"/>
              </a:buClr>
              <a:buFont typeface="Verdana" panose="020B0604030504040204" pitchFamily="34" charset="0"/>
              <a:buChar char="−"/>
              <a:defRPr/>
            </a:pPr>
            <a:endParaRPr lang="en-US">
              <a:solidFill>
                <a:srgbClr val="00205B"/>
              </a:solidFill>
              <a:latin typeface="+mn-lt"/>
            </a:endParaRPr>
          </a:p>
          <a:p>
            <a:pPr>
              <a:lnSpc>
                <a:spcPct val="100000"/>
              </a:lnSpc>
              <a:spcAft>
                <a:spcPts val="0"/>
              </a:spcAft>
              <a:buClr>
                <a:srgbClr val="307FE2"/>
              </a:buClr>
              <a:defRPr/>
            </a:pPr>
            <a:r>
              <a:rPr lang="en-US" sz="1600">
                <a:solidFill>
                  <a:srgbClr val="307FE2"/>
                </a:solidFill>
                <a:latin typeface="+mn-lt"/>
                <a:ea typeface="Verdana"/>
              </a:rPr>
              <a:t>Enrollment with MN DHS does not mean you are contracted with UCare. See the </a:t>
            </a:r>
            <a:r>
              <a:rPr lang="en-US" sz="1600">
                <a:solidFill>
                  <a:schemeClr val="bg2"/>
                </a:solidFill>
                <a:latin typeface="+mn-lt"/>
                <a:ea typeface="Verdana"/>
                <a:hlinkClick r:id="rId5">
                  <a:extLst>
                    <a:ext uri="{A12FA001-AC4F-418D-AE19-62706E023703}">
                      <ahyp:hlinkClr xmlns:ahyp="http://schemas.microsoft.com/office/drawing/2018/hyperlinkcolor" val="tx"/>
                    </a:ext>
                  </a:extLst>
                </a:hlinkClick>
              </a:rPr>
              <a:t>Join Our Network</a:t>
            </a:r>
            <a:r>
              <a:rPr lang="en-US" sz="1600">
                <a:solidFill>
                  <a:schemeClr val="bg2"/>
                </a:solidFill>
                <a:latin typeface="+mn-lt"/>
                <a:ea typeface="Verdana"/>
              </a:rPr>
              <a:t> </a:t>
            </a:r>
            <a:r>
              <a:rPr lang="en-US" sz="1600">
                <a:solidFill>
                  <a:srgbClr val="307FE2"/>
                </a:solidFill>
                <a:latin typeface="+mn-lt"/>
                <a:ea typeface="Verdana"/>
              </a:rPr>
              <a:t>page if interested in becoming a UCare contracted provider.</a:t>
            </a:r>
          </a:p>
          <a:p>
            <a:pPr marL="627062" lvl="1" indent="-285750">
              <a:lnSpc>
                <a:spcPct val="100000"/>
              </a:lnSpc>
              <a:spcAft>
                <a:spcPts val="0"/>
              </a:spcAft>
              <a:buClr>
                <a:srgbClr val="707371"/>
              </a:buClr>
              <a:buFont typeface="Verdana" panose="020B0604030504040204" pitchFamily="34" charset="0"/>
              <a:buChar char="−"/>
              <a:defRPr/>
            </a:pPr>
            <a:endParaRPr lang="en-US">
              <a:solidFill>
                <a:srgbClr val="00205B"/>
              </a:solidFill>
              <a:latin typeface="+mn-lt"/>
              <a:ea typeface="Verdana"/>
            </a:endParaRPr>
          </a:p>
        </p:txBody>
      </p:sp>
      <p:sp>
        <p:nvSpPr>
          <p:cNvPr id="4" name="Slide Number Placeholder 3">
            <a:extLst>
              <a:ext uri="{FF2B5EF4-FFF2-40B4-BE49-F238E27FC236}">
                <a16:creationId xmlns:a16="http://schemas.microsoft.com/office/drawing/2014/main" id="{05A92A3B-6BA1-4E48-B967-B7A703937592}"/>
              </a:ext>
            </a:extLst>
          </p:cNvPr>
          <p:cNvSpPr>
            <a:spLocks noGrp="1"/>
          </p:cNvSpPr>
          <p:nvPr>
            <p:ph type="sldNum" sz="quarter" idx="12"/>
          </p:nvPr>
        </p:nvSpPr>
        <p:spPr/>
        <p:txBody>
          <a:bodyPr/>
          <a:lstStyle/>
          <a:p>
            <a:fld id="{1FC4B0FD-5F77-433D-950B-A15A779E50E4}" type="slidenum">
              <a:rPr lang="en-US" smtClean="0"/>
              <a:pPr/>
              <a:t>8</a:t>
            </a:fld>
            <a:endParaRPr lang="en-US"/>
          </a:p>
        </p:txBody>
      </p:sp>
      <p:sp>
        <p:nvSpPr>
          <p:cNvPr id="7" name="Title 6">
            <a:extLst>
              <a:ext uri="{FF2B5EF4-FFF2-40B4-BE49-F238E27FC236}">
                <a16:creationId xmlns:a16="http://schemas.microsoft.com/office/drawing/2014/main" id="{1361E264-2895-42B8-9909-69875144EA08}"/>
              </a:ext>
            </a:extLst>
          </p:cNvPr>
          <p:cNvSpPr>
            <a:spLocks noGrp="1"/>
          </p:cNvSpPr>
          <p:nvPr>
            <p:ph type="title"/>
          </p:nvPr>
        </p:nvSpPr>
        <p:spPr/>
        <p:txBody>
          <a:bodyPr/>
          <a:lstStyle/>
          <a:p>
            <a:r>
              <a:rPr lang="en-US">
                <a:latin typeface="Verdana"/>
                <a:ea typeface="Verdana"/>
              </a:rPr>
              <a:t>UCare Provider Requirements</a:t>
            </a:r>
          </a:p>
        </p:txBody>
      </p:sp>
    </p:spTree>
    <p:extLst>
      <p:ext uri="{BB962C8B-B14F-4D97-AF65-F5344CB8AC3E}">
        <p14:creationId xmlns:p14="http://schemas.microsoft.com/office/powerpoint/2010/main" val="323488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90A98-A1E1-4AE4-8553-FC22624CB378}"/>
              </a:ext>
            </a:extLst>
          </p:cNvPr>
          <p:cNvSpPr>
            <a:spLocks noGrp="1"/>
          </p:cNvSpPr>
          <p:nvPr>
            <p:ph type="title"/>
          </p:nvPr>
        </p:nvSpPr>
        <p:spPr/>
        <p:txBody>
          <a:bodyPr/>
          <a:lstStyle/>
          <a:p>
            <a:r>
              <a:rPr lang="en-US">
                <a:solidFill>
                  <a:srgbClr val="00205B"/>
                </a:solidFill>
                <a:latin typeface="Verdana"/>
                <a:ea typeface="Verdana"/>
              </a:rPr>
              <a:t>Contracting with UCare </a:t>
            </a:r>
            <a:endParaRPr lang="en-US">
              <a:solidFill>
                <a:srgbClr val="00205B"/>
              </a:solidFill>
              <a:highlight>
                <a:srgbClr val="FFFF00"/>
              </a:highlight>
            </a:endParaRPr>
          </a:p>
        </p:txBody>
      </p:sp>
      <p:sp>
        <p:nvSpPr>
          <p:cNvPr id="6" name="Content Placeholder 5">
            <a:extLst>
              <a:ext uri="{FF2B5EF4-FFF2-40B4-BE49-F238E27FC236}">
                <a16:creationId xmlns:a16="http://schemas.microsoft.com/office/drawing/2014/main" id="{3ED43F86-5539-4650-8834-FD5B84D55302}"/>
              </a:ext>
            </a:extLst>
          </p:cNvPr>
          <p:cNvSpPr>
            <a:spLocks noGrp="1"/>
          </p:cNvSpPr>
          <p:nvPr>
            <p:ph idx="1"/>
          </p:nvPr>
        </p:nvSpPr>
        <p:spPr>
          <a:xfrm>
            <a:off x="539496" y="1489166"/>
            <a:ext cx="8080522" cy="4697877"/>
          </a:xfrm>
        </p:spPr>
        <p:txBody>
          <a:bodyPr vert="horz" lIns="137160" tIns="45720" rIns="91440" bIns="45720" rtlCol="0" anchor="t">
            <a:noAutofit/>
          </a:bodyPr>
          <a:lstStyle/>
          <a:p>
            <a:pPr>
              <a:lnSpc>
                <a:spcPct val="100000"/>
              </a:lnSpc>
              <a:spcAft>
                <a:spcPts val="0"/>
              </a:spcAft>
              <a:buClr>
                <a:srgbClr val="307FE2"/>
              </a:buClr>
            </a:pPr>
            <a:r>
              <a:rPr lang="en-US" sz="1600">
                <a:solidFill>
                  <a:srgbClr val="307FE2"/>
                </a:solidFill>
                <a:latin typeface="+mn-lt"/>
                <a:ea typeface="Verdana"/>
              </a:rPr>
              <a:t>Prior to contracting with UCare, providers must be enrolled with Minnesota Health Care Programs (MHCP).</a:t>
            </a:r>
          </a:p>
          <a:p>
            <a:pPr>
              <a:lnSpc>
                <a:spcPct val="100000"/>
              </a:lnSpc>
              <a:spcAft>
                <a:spcPts val="0"/>
              </a:spcAft>
              <a:buClr>
                <a:srgbClr val="307FE2"/>
              </a:buClr>
            </a:pPr>
            <a:endParaRPr lang="en-US" sz="1600">
              <a:solidFill>
                <a:srgbClr val="307FE2"/>
              </a:solidFill>
              <a:latin typeface="+mn-lt"/>
              <a:ea typeface="Verdana"/>
            </a:endParaRPr>
          </a:p>
          <a:p>
            <a:pPr>
              <a:lnSpc>
                <a:spcPct val="100000"/>
              </a:lnSpc>
              <a:spcAft>
                <a:spcPts val="0"/>
              </a:spcAft>
              <a:buClr>
                <a:srgbClr val="307FE2"/>
              </a:buClr>
            </a:pPr>
            <a:r>
              <a:rPr lang="en-US" sz="1600">
                <a:solidFill>
                  <a:srgbClr val="307FE2"/>
                </a:solidFill>
                <a:latin typeface="+mn-lt"/>
                <a:ea typeface="Verdana"/>
              </a:rPr>
              <a:t>What is the difference between enrolling with MHCP and contracting with UCare?</a:t>
            </a:r>
          </a:p>
          <a:p>
            <a:pPr marL="342900" lvl="1" indent="0">
              <a:lnSpc>
                <a:spcPct val="100000"/>
              </a:lnSpc>
              <a:spcAft>
                <a:spcPts val="0"/>
              </a:spcAft>
              <a:buClr>
                <a:srgbClr val="307FE2"/>
              </a:buClr>
              <a:buNone/>
            </a:pPr>
            <a:endParaRPr lang="en-US" sz="1600">
              <a:solidFill>
                <a:srgbClr val="707371"/>
              </a:solidFill>
              <a:latin typeface="+mn-lt"/>
              <a:ea typeface="Verdana"/>
            </a:endParaRPr>
          </a:p>
          <a:p>
            <a:pPr lvl="1">
              <a:lnSpc>
                <a:spcPct val="100000"/>
              </a:lnSpc>
              <a:spcAft>
                <a:spcPts val="0"/>
              </a:spcAft>
              <a:buClr>
                <a:srgbClr val="707371"/>
              </a:buClr>
            </a:pPr>
            <a:r>
              <a:rPr lang="en-US" b="1">
                <a:solidFill>
                  <a:srgbClr val="707371"/>
                </a:solidFill>
                <a:latin typeface="+mn-lt"/>
                <a:ea typeface="Verdana"/>
              </a:rPr>
              <a:t>Enrolling with MHCP: </a:t>
            </a:r>
            <a:r>
              <a:rPr lang="en-US">
                <a:solidFill>
                  <a:srgbClr val="707371"/>
                </a:solidFill>
                <a:latin typeface="+mn-lt"/>
                <a:ea typeface="Verdana"/>
              </a:rPr>
              <a:t>A provider is enrolling with DHS to participate in the Medical Assistance (MA) program.</a:t>
            </a:r>
            <a:br>
              <a:rPr lang="en-US">
                <a:solidFill>
                  <a:srgbClr val="707371"/>
                </a:solidFill>
                <a:latin typeface="+mn-lt"/>
                <a:ea typeface="Verdana"/>
              </a:rPr>
            </a:br>
            <a:endParaRPr lang="en-US">
              <a:solidFill>
                <a:srgbClr val="707371"/>
              </a:solidFill>
              <a:latin typeface="+mn-lt"/>
              <a:ea typeface="Verdana"/>
            </a:endParaRPr>
          </a:p>
          <a:p>
            <a:pPr lvl="1">
              <a:lnSpc>
                <a:spcPct val="100000"/>
              </a:lnSpc>
              <a:spcAft>
                <a:spcPts val="0"/>
              </a:spcAft>
              <a:buClr>
                <a:srgbClr val="707371"/>
              </a:buClr>
            </a:pPr>
            <a:r>
              <a:rPr lang="en-US" b="1">
                <a:solidFill>
                  <a:srgbClr val="707371"/>
                </a:solidFill>
                <a:latin typeface="+mn-lt"/>
                <a:ea typeface="Verdana"/>
              </a:rPr>
              <a:t>Contracting with UCare: </a:t>
            </a:r>
            <a:r>
              <a:rPr lang="en-US">
                <a:solidFill>
                  <a:srgbClr val="707371"/>
                </a:solidFill>
                <a:latin typeface="+mn-lt"/>
                <a:ea typeface="Verdana"/>
              </a:rPr>
              <a:t>A provider is entering into a contractual agreement with UCare to service UCare enrollees receiving Medical Assistance (MA).</a:t>
            </a:r>
          </a:p>
        </p:txBody>
      </p:sp>
      <p:sp>
        <p:nvSpPr>
          <p:cNvPr id="3" name="Slide Number Placeholder 2">
            <a:extLst>
              <a:ext uri="{FF2B5EF4-FFF2-40B4-BE49-F238E27FC236}">
                <a16:creationId xmlns:a16="http://schemas.microsoft.com/office/drawing/2014/main" id="{40702ED4-7E02-498C-B7CA-16704F80260D}"/>
              </a:ext>
            </a:extLst>
          </p:cNvPr>
          <p:cNvSpPr>
            <a:spLocks noGrp="1"/>
          </p:cNvSpPr>
          <p:nvPr>
            <p:ph type="sldNum" sz="quarter" idx="12"/>
          </p:nvPr>
        </p:nvSpPr>
        <p:spPr/>
        <p:txBody>
          <a:bodyPr/>
          <a:lstStyle/>
          <a:p>
            <a:fld id="{1FC4B0FD-5F77-433D-950B-A15A779E50E4}" type="slidenum">
              <a:rPr lang="en-US" smtClean="0"/>
              <a:pPr/>
              <a:t>9</a:t>
            </a:fld>
            <a:endParaRPr lang="en-US"/>
          </a:p>
        </p:txBody>
      </p:sp>
    </p:spTree>
    <p:extLst>
      <p:ext uri="{BB962C8B-B14F-4D97-AF65-F5344CB8AC3E}">
        <p14:creationId xmlns:p14="http://schemas.microsoft.com/office/powerpoint/2010/main" val="148775593"/>
      </p:ext>
    </p:extLst>
  </p:cSld>
  <p:clrMapOvr>
    <a:masterClrMapping/>
  </p:clrMapOvr>
</p:sld>
</file>

<file path=ppt/theme/theme1.xml><?xml version="1.0" encoding="utf-8"?>
<a:theme xmlns:a="http://schemas.openxmlformats.org/drawingml/2006/main" name="Title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2.xml><?xml version="1.0" encoding="utf-8"?>
<a:theme xmlns:a="http://schemas.openxmlformats.org/drawingml/2006/main" name="Divider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3.xml><?xml version="1.0" encoding="utf-8"?>
<a:theme xmlns:a="http://schemas.openxmlformats.org/drawingml/2006/main" name="Intro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4.xml><?xml version="1.0" encoding="utf-8"?>
<a:theme xmlns:a="http://schemas.openxmlformats.org/drawingml/2006/main" name="Content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5.xml><?xml version="1.0" encoding="utf-8"?>
<a:theme xmlns:a="http://schemas.openxmlformats.org/drawingml/2006/main" name="Content Slides with Pictur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6.xml><?xml version="1.0" encoding="utf-8"?>
<a:theme xmlns:a="http://schemas.openxmlformats.org/drawingml/2006/main" name="Blank Slide">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CE17327AA13246A420476296B5DFC1" ma:contentTypeVersion="17" ma:contentTypeDescription="Create a new document." ma:contentTypeScope="" ma:versionID="d12c8e6e6f84cb6367b1a3718bc16a94">
  <xsd:schema xmlns:xsd="http://www.w3.org/2001/XMLSchema" xmlns:xs="http://www.w3.org/2001/XMLSchema" xmlns:p="http://schemas.microsoft.com/office/2006/metadata/properties" xmlns:ns2="2178f0c4-d9e2-4e62-9c60-3b80eb3d856a" xmlns:ns3="0d4720c9-58b7-4602-a782-d51dadbe7e21" targetNamespace="http://schemas.microsoft.com/office/2006/metadata/properties" ma:root="true" ma:fieldsID="609426715b2cb53fe71c1d811f4e4466" ns2:_="" ns3:_="">
    <xsd:import namespace="2178f0c4-d9e2-4e62-9c60-3b80eb3d856a"/>
    <xsd:import namespace="0d4720c9-58b7-4602-a782-d51dadbe7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ocationweblink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8f0c4-d9e2-4e62-9c60-3b80eb3d85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ocationweblinks" ma:index="20" nillable="true" ma:displayName="Location weblinks " ma:format="Hyperlink" ma:internalName="Locationweblinks">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b9cbd0-5b22-4eed-a7c1-4777505392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4720c9-58b7-4602-a782-d51dadbe7e2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659c8d-13fe-45d6-a833-e776b5702d08}" ma:internalName="TaxCatchAll" ma:showField="CatchAllData" ma:web="0d4720c9-58b7-4602-a782-d51dadbe7e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d4720c9-58b7-4602-a782-d51dadbe7e21" xsi:nil="true"/>
    <Locationweblinks xmlns="2178f0c4-d9e2-4e62-9c60-3b80eb3d856a">
      <Url xsi:nil="true"/>
      <Description xsi:nil="true"/>
    </Locationweblinks>
    <lcf76f155ced4ddcb4097134ff3c332f xmlns="2178f0c4-d9e2-4e62-9c60-3b80eb3d856a">
      <Terms xmlns="http://schemas.microsoft.com/office/infopath/2007/PartnerControls"/>
    </lcf76f155ced4ddcb4097134ff3c332f>
    <SharedWithUsers xmlns="0d4720c9-58b7-4602-a782-d51dadbe7e21">
      <UserInfo>
        <DisplayName>Nina Huntington</DisplayName>
        <AccountId>198</AccountId>
        <AccountType/>
      </UserInfo>
      <UserInfo>
        <DisplayName>Monica Mallon</DisplayName>
        <AccountId>200</AccountId>
        <AccountType/>
      </UserInfo>
      <UserInfo>
        <DisplayName>Brenda McIlveen</DisplayName>
        <AccountId>194</AccountId>
        <AccountType/>
      </UserInfo>
      <UserInfo>
        <DisplayName>Jesika Somora</DisplayName>
        <AccountId>196</AccountId>
        <AccountType/>
      </UserInfo>
      <UserInfo>
        <DisplayName>Misty Kaiser</DisplayName>
        <AccountId>197</AccountId>
        <AccountType/>
      </UserInfo>
      <UserInfo>
        <DisplayName>Lori Mussell</DisplayName>
        <AccountId>202</AccountId>
        <AccountType/>
      </UserInfo>
      <UserInfo>
        <DisplayName>Lori Cram</DisplayName>
        <AccountId>234</AccountId>
        <AccountType/>
      </UserInfo>
      <UserInfo>
        <DisplayName>Rebecca Smith</DisplayName>
        <AccountId>235</AccountId>
        <AccountType/>
      </UserInfo>
      <UserInfo>
        <DisplayName>Xoua Xiong</DisplayName>
        <AccountId>236</AccountId>
        <AccountType/>
      </UserInfo>
      <UserInfo>
        <DisplayName>Jennifer Andersen</DisplayName>
        <AccountId>237</AccountId>
        <AccountType/>
      </UserInfo>
      <UserInfo>
        <DisplayName>Marien Fernandez-Paris Borras</DisplayName>
        <AccountId>19</AccountId>
        <AccountType/>
      </UserInfo>
      <UserInfo>
        <DisplayName>Racheal Hooten</DisplayName>
        <AccountId>240</AccountId>
        <AccountType/>
      </UserInfo>
    </SharedWithUsers>
  </documentManagement>
</p:properties>
</file>

<file path=customXml/itemProps1.xml><?xml version="1.0" encoding="utf-8"?>
<ds:datastoreItem xmlns:ds="http://schemas.openxmlformats.org/officeDocument/2006/customXml" ds:itemID="{49C3CBDC-6C28-4473-B5BE-F5C456C0517D}">
  <ds:schemaRefs>
    <ds:schemaRef ds:uri="0d4720c9-58b7-4602-a782-d51dadbe7e21"/>
    <ds:schemaRef ds:uri="2178f0c4-d9e2-4e62-9c60-3b80eb3d85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0A149C-F767-484C-96EB-3DA94E783E2C}">
  <ds:schemaRefs>
    <ds:schemaRef ds:uri="http://schemas.microsoft.com/sharepoint/v3/contenttype/forms"/>
  </ds:schemaRefs>
</ds:datastoreItem>
</file>

<file path=customXml/itemProps3.xml><?xml version="1.0" encoding="utf-8"?>
<ds:datastoreItem xmlns:ds="http://schemas.openxmlformats.org/officeDocument/2006/customXml" ds:itemID="{1CDF8747-EDB8-4931-9E98-2E775DAEE01F}">
  <ds:schemaRefs>
    <ds:schemaRef ds:uri="0d4720c9-58b7-4602-a782-d51dadbe7e21"/>
    <ds:schemaRef ds:uri="2178f0c4-d9e2-4e62-9c60-3b80eb3d85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UCare</Template>
  <TotalTime>0</TotalTime>
  <Words>3370</Words>
  <Application>Microsoft Office PowerPoint</Application>
  <PresentationFormat>On-screen Show (4:3)</PresentationFormat>
  <Paragraphs>396</Paragraphs>
  <Slides>43</Slides>
  <Notes>20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43</vt:i4>
      </vt:variant>
    </vt:vector>
  </HeadingPairs>
  <TitlesOfParts>
    <vt:vector size="55" baseType="lpstr">
      <vt:lpstr>Courier New</vt:lpstr>
      <vt:lpstr>Wingdings</vt:lpstr>
      <vt:lpstr>Verdana</vt:lpstr>
      <vt:lpstr>Arial</vt:lpstr>
      <vt:lpstr>Calibri</vt:lpstr>
      <vt:lpstr>Open Sans</vt:lpstr>
      <vt:lpstr>Title Slides</vt:lpstr>
      <vt:lpstr>Divider Slides</vt:lpstr>
      <vt:lpstr>Intro Slides</vt:lpstr>
      <vt:lpstr>Content Slides</vt:lpstr>
      <vt:lpstr>Content Slides with Pictures</vt:lpstr>
      <vt:lpstr>Blank Slide</vt:lpstr>
      <vt:lpstr>Early Intensive Developmental and Behavioral Intervention (EIDBI) Services Training</vt:lpstr>
      <vt:lpstr>Table of Contents</vt:lpstr>
      <vt:lpstr> Program Overview</vt:lpstr>
      <vt:lpstr>Early Intensive Developmental and Behavioral Intervention (EIDBI)</vt:lpstr>
      <vt:lpstr>Early Intensive Developmental and Behavioral Intervention (EIDBI)</vt:lpstr>
      <vt:lpstr>Early Intensive Developmental and Behavioral Intervention (EIDBI)</vt:lpstr>
      <vt:lpstr>Contracting with UCare</vt:lpstr>
      <vt:lpstr>UCare Provider Requirements</vt:lpstr>
      <vt:lpstr>Contracting with UCare </vt:lpstr>
      <vt:lpstr>Contracting with UCare </vt:lpstr>
      <vt:lpstr>Additional Resources</vt:lpstr>
      <vt:lpstr>Submission &amp; Questions</vt:lpstr>
      <vt:lpstr>Manage Your Information</vt:lpstr>
      <vt:lpstr>Credentialing with UCare</vt:lpstr>
      <vt:lpstr>Credentialing with UCare </vt:lpstr>
      <vt:lpstr>Credentialing with UCare</vt:lpstr>
      <vt:lpstr>UCare Enrollment for Non-Credentialed Practitioner Types</vt:lpstr>
      <vt:lpstr>Approval of Services</vt:lpstr>
      <vt:lpstr>Requesting Prior Authorization</vt:lpstr>
      <vt:lpstr>Services Requiring Prior Authorization</vt:lpstr>
      <vt:lpstr>Authorization FAQ</vt:lpstr>
      <vt:lpstr>Claim Processing at UCare</vt:lpstr>
      <vt:lpstr>Rejected and Accepted Claims</vt:lpstr>
      <vt:lpstr>Paid and Denied Claims</vt:lpstr>
      <vt:lpstr>Explanation of Payment (EOP) Guide </vt:lpstr>
      <vt:lpstr>Provider Claim Reconsiderations </vt:lpstr>
      <vt:lpstr>Timely Filing</vt:lpstr>
      <vt:lpstr>Important Claim Reminders</vt:lpstr>
      <vt:lpstr>Important Claim Reminders</vt:lpstr>
      <vt:lpstr>Important Claim Reminders</vt:lpstr>
      <vt:lpstr>Important Claim Reminders</vt:lpstr>
      <vt:lpstr>Working with UCare</vt:lpstr>
      <vt:lpstr>Clearinghouse Requirement</vt:lpstr>
      <vt:lpstr>Clearinghouse Set Up  </vt:lpstr>
      <vt:lpstr>UCare Provider Portal</vt:lpstr>
      <vt:lpstr>Payment and Remittance Selections</vt:lpstr>
      <vt:lpstr>UCare’s Provider Website</vt:lpstr>
      <vt:lpstr>Sign Up for Provider News</vt:lpstr>
      <vt:lpstr>New Provider Checklist </vt:lpstr>
      <vt:lpstr>Contacting UCare</vt:lpstr>
      <vt:lpstr>UCare Portal- Send a Secure Email</vt:lpstr>
      <vt:lpstr>Provider Assistance Center - Call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UCare_PPT_Template_4x3_052720</dc:title>
  <dc:creator>Cheryl Peick</dc:creator>
  <cp:lastModifiedBy>Michele Lockett</cp:lastModifiedBy>
  <cp:revision>45</cp:revision>
  <cp:lastPrinted>2018-06-07T17:34:58Z</cp:lastPrinted>
  <dcterms:created xsi:type="dcterms:W3CDTF">2019-12-05T21:00:26Z</dcterms:created>
  <dcterms:modified xsi:type="dcterms:W3CDTF">2023-11-16T13:51:30Z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0x01010083CE17327AA13246A420476296B5DFC1</vt:lpwstr>
  </property>
  <property fmtid="{D5CDD505-2E9C-101B-9397-08002B2CF9AE}" pid="3" name="_dlc_DocIdItemGuid">
    <vt:lpwstr>740187ba-c908-4325-a0dc-7e45498cef89</vt:lpwstr>
  </property>
  <property fmtid="{D5CDD505-2E9C-101B-9397-08002B2CF9AE}" pid="4" name="MediaServiceImageTags">
    <vt:lpwstr/>
  </property>
</Properties>
</file>